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96" r:id="rId2"/>
    <p:sldId id="499" r:id="rId3"/>
    <p:sldId id="545" r:id="rId4"/>
    <p:sldId id="552" r:id="rId5"/>
    <p:sldId id="553" r:id="rId6"/>
    <p:sldId id="554" r:id="rId7"/>
    <p:sldId id="555" r:id="rId8"/>
    <p:sldId id="556" r:id="rId9"/>
    <p:sldId id="562" r:id="rId10"/>
    <p:sldId id="561" r:id="rId11"/>
    <p:sldId id="557" r:id="rId12"/>
    <p:sldId id="558" r:id="rId13"/>
    <p:sldId id="559" r:id="rId14"/>
    <p:sldId id="560" r:id="rId15"/>
    <p:sldId id="563" r:id="rId16"/>
    <p:sldId id="564" r:id="rId17"/>
    <p:sldId id="5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 Smart Immune" initials="HSI" lastIdx="1" clrIdx="0">
    <p:extLst>
      <p:ext uri="{19B8F6BF-5375-455C-9EA6-DF929625EA0E}">
        <p15:presenceInfo xmlns:p15="http://schemas.microsoft.com/office/powerpoint/2012/main" userId="HR Smart Immu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B09"/>
    <a:srgbClr val="EABF18"/>
    <a:srgbClr val="FFF3E8"/>
    <a:srgbClr val="5FC5E6"/>
    <a:srgbClr val="313135"/>
    <a:srgbClr val="DCC2A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1" autoAdjust="0"/>
    <p:restoredTop sz="94660"/>
  </p:normalViewPr>
  <p:slideViewPr>
    <p:cSldViewPr snapToGrid="0">
      <p:cViewPr varScale="1">
        <p:scale>
          <a:sx n="113" d="100"/>
          <a:sy n="113" d="100"/>
        </p:scale>
        <p:origin x="73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17T16:42:55.04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D5B60C-6FE5-8316-9221-FCAABEE255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155A3B-A199-1EAC-F89C-331507AB4F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3E6EF-0F98-4876-9863-D758001CC878}" type="datetimeFigureOut">
              <a:rPr lang="en-US" smtClean="0"/>
              <a:t>6/30/2025</a:t>
            </a:fld>
            <a:endParaRPr lang="en-US"/>
          </a:p>
        </p:txBody>
      </p:sp>
      <p:sp>
        <p:nvSpPr>
          <p:cNvPr id="4" name="Footer Placeholder 3">
            <a:extLst>
              <a:ext uri="{FF2B5EF4-FFF2-40B4-BE49-F238E27FC236}">
                <a16:creationId xmlns:a16="http://schemas.microsoft.com/office/drawing/2014/main" id="{12BD0299-B24E-0643-9CA9-21054CBF64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EE18BE-69D3-F549-D4ED-88C0E82DD3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E02CBF-B1B9-44F2-B0B1-FEF3C92C98F9}" type="slidenum">
              <a:rPr lang="en-US" smtClean="0"/>
              <a:t>‹N°›</a:t>
            </a:fld>
            <a:endParaRPr lang="en-US"/>
          </a:p>
        </p:txBody>
      </p:sp>
    </p:spTree>
    <p:extLst>
      <p:ext uri="{BB962C8B-B14F-4D97-AF65-F5344CB8AC3E}">
        <p14:creationId xmlns:p14="http://schemas.microsoft.com/office/powerpoint/2010/main" val="5273120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1A4BE-A287-45DE-892A-B31A5B560ACD}" type="datetimeFigureOut">
              <a:rPr lang="en-US" smtClean="0"/>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0626F-77E8-45C0-92ED-6BEB290130D1}" type="slidenum">
              <a:rPr lang="en-US" smtClean="0"/>
              <a:t>‹N°›</a:t>
            </a:fld>
            <a:endParaRPr lang="en-US"/>
          </a:p>
        </p:txBody>
      </p:sp>
    </p:spTree>
    <p:extLst>
      <p:ext uri="{BB962C8B-B14F-4D97-AF65-F5344CB8AC3E}">
        <p14:creationId xmlns:p14="http://schemas.microsoft.com/office/powerpoint/2010/main" val="253051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05373F-93E0-6DC0-571F-78F2F8E4B381}"/>
              </a:ext>
            </a:extLst>
          </p:cNvPr>
          <p:cNvSpPr/>
          <p:nvPr userDrawn="1"/>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8" name="Espace réservé pour une image  17">
            <a:extLst>
              <a:ext uri="{FF2B5EF4-FFF2-40B4-BE49-F238E27FC236}">
                <a16:creationId xmlns:a16="http://schemas.microsoft.com/office/drawing/2014/main" id="{5079CF14-8814-C2C1-FC70-08AD26B21DC4}"/>
              </a:ext>
            </a:extLst>
          </p:cNvPr>
          <p:cNvSpPr>
            <a:spLocks noGrp="1"/>
          </p:cNvSpPr>
          <p:nvPr>
            <p:ph type="pic" sz="quarter" idx="15" hasCustomPrompt="1"/>
          </p:nvPr>
        </p:nvSpPr>
        <p:spPr>
          <a:xfrm>
            <a:off x="488822" y="1282074"/>
            <a:ext cx="5070270" cy="5189411"/>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154" h="3619245">
                <a:moveTo>
                  <a:pt x="1781012" y="5799"/>
                </a:moveTo>
                <a:cubicBezTo>
                  <a:pt x="3072793" y="-104691"/>
                  <a:pt x="3689535" y="1391741"/>
                  <a:pt x="3503673" y="2101995"/>
                </a:cubicBezTo>
                <a:cubicBezTo>
                  <a:pt x="3317811" y="2812249"/>
                  <a:pt x="2504309" y="3795343"/>
                  <a:pt x="1353581" y="3592143"/>
                </a:cubicBezTo>
                <a:cubicBezTo>
                  <a:pt x="202853" y="3388943"/>
                  <a:pt x="-37817" y="1622892"/>
                  <a:pt x="4516" y="1021807"/>
                </a:cubicBezTo>
                <a:cubicBezTo>
                  <a:pt x="44203" y="458290"/>
                  <a:pt x="489231" y="116289"/>
                  <a:pt x="1781012" y="5799"/>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Tree>
    <p:extLst>
      <p:ext uri="{BB962C8B-B14F-4D97-AF65-F5344CB8AC3E}">
        <p14:creationId xmlns:p14="http://schemas.microsoft.com/office/powerpoint/2010/main" val="3360310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70CB5B8-F0E3-14F5-C6EA-92C8FC64584D}"/>
              </a:ext>
            </a:extLst>
          </p:cNvPr>
          <p:cNvSpPr>
            <a:spLocks noGrp="1"/>
          </p:cNvSpPr>
          <p:nvPr>
            <p:ph type="pic" sz="quarter" idx="15" hasCustomPrompt="1"/>
          </p:nvPr>
        </p:nvSpPr>
        <p:spPr>
          <a:xfrm>
            <a:off x="7175580" y="640080"/>
            <a:ext cx="4376341" cy="5577840"/>
          </a:xfrm>
          <a:custGeom>
            <a:avLst/>
            <a:gdLst>
              <a:gd name="connsiteX0" fmla="*/ 0 w 4376341"/>
              <a:gd name="connsiteY0" fmla="*/ 0 h 5577840"/>
              <a:gd name="connsiteX1" fmla="*/ 4376341 w 4376341"/>
              <a:gd name="connsiteY1" fmla="*/ 0 h 5577840"/>
              <a:gd name="connsiteX2" fmla="*/ 4376341 w 4376341"/>
              <a:gd name="connsiteY2" fmla="*/ 5577840 h 5577840"/>
              <a:gd name="connsiteX3" fmla="*/ 0 w 4376341"/>
              <a:gd name="connsiteY3" fmla="*/ 5577840 h 5577840"/>
            </a:gdLst>
            <a:ahLst/>
            <a:cxnLst>
              <a:cxn ang="0">
                <a:pos x="connsiteX0" y="connsiteY0"/>
              </a:cxn>
              <a:cxn ang="0">
                <a:pos x="connsiteX1" y="connsiteY1"/>
              </a:cxn>
              <a:cxn ang="0">
                <a:pos x="connsiteX2" y="connsiteY2"/>
              </a:cxn>
              <a:cxn ang="0">
                <a:pos x="connsiteX3" y="connsiteY3"/>
              </a:cxn>
            </a:cxnLst>
            <a:rect l="l" t="t" r="r" b="b"/>
            <a:pathLst>
              <a:path w="4376341" h="5577840">
                <a:moveTo>
                  <a:pt x="0" y="0"/>
                </a:moveTo>
                <a:lnTo>
                  <a:pt x="4376341" y="0"/>
                </a:lnTo>
                <a:lnTo>
                  <a:pt x="4376341" y="5577840"/>
                </a:lnTo>
                <a:lnTo>
                  <a:pt x="0" y="557784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03E4E593-CD2C-0865-8E69-017E602DB3D7}"/>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584CFB12-09F4-D5C9-6DB5-7F0C431D79E8}"/>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E2AAF3B0-45C1-C717-93FD-AD1510BCD932}"/>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142F09C3-C5D1-B0C6-50C5-F2CD56B2E04E}"/>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4B2DF95D-C762-7ECC-8E6E-173AAEA3209A}"/>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DAC0A5E9-7B76-146D-6779-57D7320F3B61}"/>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146310BB-DE0A-0DDA-A46A-D10900C551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2884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E0912F-163F-6435-E992-8719FF04FED3}"/>
              </a:ext>
            </a:extLst>
          </p:cNvPr>
          <p:cNvSpPr>
            <a:spLocks noGrp="1"/>
          </p:cNvSpPr>
          <p:nvPr>
            <p:ph type="pic" sz="quarter" idx="15" hasCustomPrompt="1"/>
          </p:nvPr>
        </p:nvSpPr>
        <p:spPr>
          <a:xfrm>
            <a:off x="5954441" y="640081"/>
            <a:ext cx="5601355" cy="3837055"/>
          </a:xfrm>
          <a:custGeom>
            <a:avLst/>
            <a:gdLst>
              <a:gd name="connsiteX0" fmla="*/ 0 w 5601355"/>
              <a:gd name="connsiteY0" fmla="*/ 0 h 3837055"/>
              <a:gd name="connsiteX1" fmla="*/ 5601355 w 5601355"/>
              <a:gd name="connsiteY1" fmla="*/ 0 h 3837055"/>
              <a:gd name="connsiteX2" fmla="*/ 5601355 w 5601355"/>
              <a:gd name="connsiteY2" fmla="*/ 3837055 h 3837055"/>
              <a:gd name="connsiteX3" fmla="*/ 0 w 5601355"/>
              <a:gd name="connsiteY3" fmla="*/ 3837055 h 3837055"/>
            </a:gdLst>
            <a:ahLst/>
            <a:cxnLst>
              <a:cxn ang="0">
                <a:pos x="connsiteX0" y="connsiteY0"/>
              </a:cxn>
              <a:cxn ang="0">
                <a:pos x="connsiteX1" y="connsiteY1"/>
              </a:cxn>
              <a:cxn ang="0">
                <a:pos x="connsiteX2" y="connsiteY2"/>
              </a:cxn>
              <a:cxn ang="0">
                <a:pos x="connsiteX3" y="connsiteY3"/>
              </a:cxn>
            </a:cxnLst>
            <a:rect l="l" t="t" r="r" b="b"/>
            <a:pathLst>
              <a:path w="5601355" h="3837055">
                <a:moveTo>
                  <a:pt x="0" y="0"/>
                </a:moveTo>
                <a:lnTo>
                  <a:pt x="5601355" y="0"/>
                </a:lnTo>
                <a:lnTo>
                  <a:pt x="5601355" y="3837055"/>
                </a:lnTo>
                <a:lnTo>
                  <a:pt x="0" y="3837055"/>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71F7FA66-A1CA-C20F-E22D-F59BF71D7AA5}"/>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21188A38-FD8A-22C0-FC56-A44346C2B8FF}"/>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27FAAE33-2285-A77A-B624-5DDD71A35404}"/>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BF00F2FC-F895-5041-3126-82970BD80228}"/>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805CECA9-8239-37F4-4C9E-763727A27DDF}"/>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54979E40-AE5C-A946-9371-E1AF69596167}"/>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3066FBD2-FA41-5005-6DCC-20CB1DF067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95477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2B368E-8294-B56B-6E85-4408C4120FF8}"/>
              </a:ext>
            </a:extLst>
          </p:cNvPr>
          <p:cNvSpPr>
            <a:spLocks noGrp="1"/>
          </p:cNvSpPr>
          <p:nvPr>
            <p:ph type="pic" sz="quarter" idx="16" hasCustomPrompt="1"/>
          </p:nvPr>
        </p:nvSpPr>
        <p:spPr>
          <a:xfrm>
            <a:off x="7038067" y="4102627"/>
            <a:ext cx="1969408" cy="1881490"/>
          </a:xfrm>
          <a:custGeom>
            <a:avLst/>
            <a:gdLst>
              <a:gd name="connsiteX0" fmla="*/ 0 w 1969408"/>
              <a:gd name="connsiteY0" fmla="*/ 0 h 1881490"/>
              <a:gd name="connsiteX1" fmla="*/ 1969408 w 1969408"/>
              <a:gd name="connsiteY1" fmla="*/ 0 h 1881490"/>
              <a:gd name="connsiteX2" fmla="*/ 1969408 w 1969408"/>
              <a:gd name="connsiteY2" fmla="*/ 1881490 h 1881490"/>
              <a:gd name="connsiteX3" fmla="*/ 0 w 1969408"/>
              <a:gd name="connsiteY3" fmla="*/ 1881490 h 1881490"/>
            </a:gdLst>
            <a:ahLst/>
            <a:cxnLst>
              <a:cxn ang="0">
                <a:pos x="connsiteX0" y="connsiteY0"/>
              </a:cxn>
              <a:cxn ang="0">
                <a:pos x="connsiteX1" y="connsiteY1"/>
              </a:cxn>
              <a:cxn ang="0">
                <a:pos x="connsiteX2" y="connsiteY2"/>
              </a:cxn>
              <a:cxn ang="0">
                <a:pos x="connsiteX3" y="connsiteY3"/>
              </a:cxn>
            </a:cxnLst>
            <a:rect l="l" t="t" r="r" b="b"/>
            <a:pathLst>
              <a:path w="1969408" h="1881490">
                <a:moveTo>
                  <a:pt x="0" y="0"/>
                </a:moveTo>
                <a:lnTo>
                  <a:pt x="1969408" y="0"/>
                </a:lnTo>
                <a:lnTo>
                  <a:pt x="1969408" y="1881490"/>
                </a:lnTo>
                <a:lnTo>
                  <a:pt x="0" y="188149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0" name="Picture Placeholder 9">
            <a:extLst>
              <a:ext uri="{FF2B5EF4-FFF2-40B4-BE49-F238E27FC236}">
                <a16:creationId xmlns:a16="http://schemas.microsoft.com/office/drawing/2014/main" id="{F117BA48-2501-4D95-6D79-41A37FC9B648}"/>
              </a:ext>
            </a:extLst>
          </p:cNvPr>
          <p:cNvSpPr>
            <a:spLocks noGrp="1"/>
          </p:cNvSpPr>
          <p:nvPr>
            <p:ph type="pic" sz="quarter" idx="17" hasCustomPrompt="1"/>
          </p:nvPr>
        </p:nvSpPr>
        <p:spPr>
          <a:xfrm>
            <a:off x="9511391" y="4102627"/>
            <a:ext cx="1969408" cy="1881490"/>
          </a:xfrm>
          <a:custGeom>
            <a:avLst/>
            <a:gdLst>
              <a:gd name="connsiteX0" fmla="*/ 0 w 1969408"/>
              <a:gd name="connsiteY0" fmla="*/ 0 h 1881490"/>
              <a:gd name="connsiteX1" fmla="*/ 1969408 w 1969408"/>
              <a:gd name="connsiteY1" fmla="*/ 0 h 1881490"/>
              <a:gd name="connsiteX2" fmla="*/ 1969408 w 1969408"/>
              <a:gd name="connsiteY2" fmla="*/ 1881490 h 1881490"/>
              <a:gd name="connsiteX3" fmla="*/ 0 w 1969408"/>
              <a:gd name="connsiteY3" fmla="*/ 1881490 h 1881490"/>
            </a:gdLst>
            <a:ahLst/>
            <a:cxnLst>
              <a:cxn ang="0">
                <a:pos x="connsiteX0" y="connsiteY0"/>
              </a:cxn>
              <a:cxn ang="0">
                <a:pos x="connsiteX1" y="connsiteY1"/>
              </a:cxn>
              <a:cxn ang="0">
                <a:pos x="connsiteX2" y="connsiteY2"/>
              </a:cxn>
              <a:cxn ang="0">
                <a:pos x="connsiteX3" y="connsiteY3"/>
              </a:cxn>
            </a:cxnLst>
            <a:rect l="l" t="t" r="r" b="b"/>
            <a:pathLst>
              <a:path w="1969408" h="1881490">
                <a:moveTo>
                  <a:pt x="0" y="0"/>
                </a:moveTo>
                <a:lnTo>
                  <a:pt x="1969408" y="0"/>
                </a:lnTo>
                <a:lnTo>
                  <a:pt x="1969408" y="1881490"/>
                </a:lnTo>
                <a:lnTo>
                  <a:pt x="0" y="188149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8" name="Picture Placeholder 7">
            <a:extLst>
              <a:ext uri="{FF2B5EF4-FFF2-40B4-BE49-F238E27FC236}">
                <a16:creationId xmlns:a16="http://schemas.microsoft.com/office/drawing/2014/main" id="{158B82C6-6F19-3E89-BAE4-06B2487BF0BD}"/>
              </a:ext>
            </a:extLst>
          </p:cNvPr>
          <p:cNvSpPr>
            <a:spLocks noGrp="1"/>
          </p:cNvSpPr>
          <p:nvPr>
            <p:ph type="pic" sz="quarter" idx="15" hasCustomPrompt="1"/>
          </p:nvPr>
        </p:nvSpPr>
        <p:spPr>
          <a:xfrm>
            <a:off x="4564742" y="4102627"/>
            <a:ext cx="1969408" cy="1881490"/>
          </a:xfrm>
          <a:custGeom>
            <a:avLst/>
            <a:gdLst>
              <a:gd name="connsiteX0" fmla="*/ 0 w 1969408"/>
              <a:gd name="connsiteY0" fmla="*/ 0 h 1881490"/>
              <a:gd name="connsiteX1" fmla="*/ 1969408 w 1969408"/>
              <a:gd name="connsiteY1" fmla="*/ 0 h 1881490"/>
              <a:gd name="connsiteX2" fmla="*/ 1969408 w 1969408"/>
              <a:gd name="connsiteY2" fmla="*/ 1881490 h 1881490"/>
              <a:gd name="connsiteX3" fmla="*/ 0 w 1969408"/>
              <a:gd name="connsiteY3" fmla="*/ 1881490 h 1881490"/>
            </a:gdLst>
            <a:ahLst/>
            <a:cxnLst>
              <a:cxn ang="0">
                <a:pos x="connsiteX0" y="connsiteY0"/>
              </a:cxn>
              <a:cxn ang="0">
                <a:pos x="connsiteX1" y="connsiteY1"/>
              </a:cxn>
              <a:cxn ang="0">
                <a:pos x="connsiteX2" y="connsiteY2"/>
              </a:cxn>
              <a:cxn ang="0">
                <a:pos x="connsiteX3" y="connsiteY3"/>
              </a:cxn>
            </a:cxnLst>
            <a:rect l="l" t="t" r="r" b="b"/>
            <a:pathLst>
              <a:path w="1969408" h="1881490">
                <a:moveTo>
                  <a:pt x="0" y="0"/>
                </a:moveTo>
                <a:lnTo>
                  <a:pt x="1969408" y="0"/>
                </a:lnTo>
                <a:lnTo>
                  <a:pt x="1969408" y="1881490"/>
                </a:lnTo>
                <a:lnTo>
                  <a:pt x="0" y="188149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EEB37078-206A-E384-08E9-4A94FAC78C9F}"/>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E2A4826C-87D0-8300-08B3-81A6AB760576}"/>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C0874445-F11F-67D4-69FC-E9F253E9983A}"/>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6" name="Espace réservé du texte 17">
            <a:extLst>
              <a:ext uri="{FF2B5EF4-FFF2-40B4-BE49-F238E27FC236}">
                <a16:creationId xmlns:a16="http://schemas.microsoft.com/office/drawing/2014/main" id="{13045658-7AAD-98DC-71B5-AE8E348635A7}"/>
              </a:ext>
            </a:extLst>
          </p:cNvPr>
          <p:cNvSpPr>
            <a:spLocks noGrp="1"/>
          </p:cNvSpPr>
          <p:nvPr>
            <p:ph type="body" sz="quarter" idx="18"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7" name="Straight Connector 20">
            <a:extLst>
              <a:ext uri="{FF2B5EF4-FFF2-40B4-BE49-F238E27FC236}">
                <a16:creationId xmlns:a16="http://schemas.microsoft.com/office/drawing/2014/main" id="{7FF7D7AB-384C-4B08-BB80-D335C2871EE2}"/>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1">
            <a:extLst>
              <a:ext uri="{FF2B5EF4-FFF2-40B4-BE49-F238E27FC236}">
                <a16:creationId xmlns:a16="http://schemas.microsoft.com/office/drawing/2014/main" id="{187D27EB-6133-60DA-A861-A80C4DB9EE18}"/>
              </a:ext>
            </a:extLst>
          </p:cNvPr>
          <p:cNvSpPr>
            <a:spLocks noGrp="1"/>
          </p:cNvSpPr>
          <p:nvPr>
            <p:ph type="body" sz="quarter" idx="19"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2" name="Image 11" descr="Une image contenant Graphique, conception, graphisme, Police&#10;&#10;Description générée automatiquement">
            <a:extLst>
              <a:ext uri="{FF2B5EF4-FFF2-40B4-BE49-F238E27FC236}">
                <a16:creationId xmlns:a16="http://schemas.microsoft.com/office/drawing/2014/main" id="{64572FDB-F100-E08C-E42A-F21739C2F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13763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353DC3B-C078-1ECA-A1D3-5EDD0F0CD3C5}"/>
              </a:ext>
            </a:extLst>
          </p:cNvPr>
          <p:cNvSpPr>
            <a:spLocks noGrp="1"/>
          </p:cNvSpPr>
          <p:nvPr>
            <p:ph type="pic" sz="quarter" idx="15" hasCustomPrompt="1"/>
          </p:nvPr>
        </p:nvSpPr>
        <p:spPr>
          <a:xfrm>
            <a:off x="7753350" y="1481136"/>
            <a:ext cx="4438650" cy="5376861"/>
          </a:xfrm>
          <a:custGeom>
            <a:avLst/>
            <a:gdLst>
              <a:gd name="connsiteX0" fmla="*/ 0 w 4438650"/>
              <a:gd name="connsiteY0" fmla="*/ 0 h 5376861"/>
              <a:gd name="connsiteX1" fmla="*/ 4438650 w 4438650"/>
              <a:gd name="connsiteY1" fmla="*/ 0 h 5376861"/>
              <a:gd name="connsiteX2" fmla="*/ 4438650 w 4438650"/>
              <a:gd name="connsiteY2" fmla="*/ 5376861 h 5376861"/>
              <a:gd name="connsiteX3" fmla="*/ 0 w 4438650"/>
              <a:gd name="connsiteY3" fmla="*/ 5376861 h 5376861"/>
            </a:gdLst>
            <a:ahLst/>
            <a:cxnLst>
              <a:cxn ang="0">
                <a:pos x="connsiteX0" y="connsiteY0"/>
              </a:cxn>
              <a:cxn ang="0">
                <a:pos x="connsiteX1" y="connsiteY1"/>
              </a:cxn>
              <a:cxn ang="0">
                <a:pos x="connsiteX2" y="connsiteY2"/>
              </a:cxn>
              <a:cxn ang="0">
                <a:pos x="connsiteX3" y="connsiteY3"/>
              </a:cxn>
            </a:cxnLst>
            <a:rect l="l" t="t" r="r" b="b"/>
            <a:pathLst>
              <a:path w="4438650" h="5376861">
                <a:moveTo>
                  <a:pt x="0" y="0"/>
                </a:moveTo>
                <a:lnTo>
                  <a:pt x="4438650" y="0"/>
                </a:lnTo>
                <a:lnTo>
                  <a:pt x="4438650" y="5376861"/>
                </a:lnTo>
                <a:lnTo>
                  <a:pt x="0" y="5376861"/>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BBBFEBCC-55C3-C7FD-E437-2DEBC870A9AB}"/>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C6FA06FA-5EA4-C499-1F69-CBFB45261DF9}"/>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8807A8D2-8C96-2A48-BF3D-EFC30D4B0850}"/>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1AA1F401-33EC-EC39-6E9D-89DD06F44497}"/>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844B0373-095A-4185-DD78-596E16D53C30}"/>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B5C2CD7-9E07-CE08-AA7B-5C03EA039C8A}"/>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D74CB8E4-2852-94A3-8DD0-2649C84B7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426947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D60196A-7DCE-66BF-97C6-531D9DD0ED72}"/>
              </a:ext>
            </a:extLst>
          </p:cNvPr>
          <p:cNvSpPr>
            <a:spLocks noGrp="1"/>
          </p:cNvSpPr>
          <p:nvPr>
            <p:ph type="pic" sz="quarter" idx="15" hasCustomPrompt="1"/>
          </p:nvPr>
        </p:nvSpPr>
        <p:spPr>
          <a:xfrm>
            <a:off x="9239250" y="1604777"/>
            <a:ext cx="2952750" cy="5320855"/>
          </a:xfrm>
          <a:custGeom>
            <a:avLst/>
            <a:gdLst>
              <a:gd name="connsiteX0" fmla="*/ 0 w 2952750"/>
              <a:gd name="connsiteY0" fmla="*/ 0 h 5320855"/>
              <a:gd name="connsiteX1" fmla="*/ 2952750 w 2952750"/>
              <a:gd name="connsiteY1" fmla="*/ 0 h 5320855"/>
              <a:gd name="connsiteX2" fmla="*/ 2952750 w 2952750"/>
              <a:gd name="connsiteY2" fmla="*/ 5320855 h 5320855"/>
              <a:gd name="connsiteX3" fmla="*/ 0 w 2952750"/>
              <a:gd name="connsiteY3" fmla="*/ 5320855 h 5320855"/>
            </a:gdLst>
            <a:ahLst/>
            <a:cxnLst>
              <a:cxn ang="0">
                <a:pos x="connsiteX0" y="connsiteY0"/>
              </a:cxn>
              <a:cxn ang="0">
                <a:pos x="connsiteX1" y="connsiteY1"/>
              </a:cxn>
              <a:cxn ang="0">
                <a:pos x="connsiteX2" y="connsiteY2"/>
              </a:cxn>
              <a:cxn ang="0">
                <a:pos x="connsiteX3" y="connsiteY3"/>
              </a:cxn>
            </a:cxnLst>
            <a:rect l="l" t="t" r="r" b="b"/>
            <a:pathLst>
              <a:path w="2952750" h="5320855">
                <a:moveTo>
                  <a:pt x="0" y="0"/>
                </a:moveTo>
                <a:lnTo>
                  <a:pt x="2952750" y="0"/>
                </a:lnTo>
                <a:lnTo>
                  <a:pt x="2952750" y="5320855"/>
                </a:lnTo>
                <a:lnTo>
                  <a:pt x="0" y="5320855"/>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4F498F38-5F6B-B46A-C79C-98C00CD527F4}"/>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1A040B3D-9A4B-F8F2-6A2C-3635B117655C}"/>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645CAEE1-25C0-D889-42AF-A48CBB213794}"/>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9872274A-4280-2232-E425-FDBE2AB4A947}"/>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BC8F5C43-1998-2C2B-5B64-51032354AC73}"/>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D081E9B0-BB68-B57F-CE55-E4962BDFD0ED}"/>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2E9C8376-AFC2-9D7F-5820-0A432A334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523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C16FB4-9093-E32E-62DE-C3FAA7227773}"/>
              </a:ext>
            </a:extLst>
          </p:cNvPr>
          <p:cNvSpPr>
            <a:spLocks noGrp="1"/>
          </p:cNvSpPr>
          <p:nvPr>
            <p:ph type="pic" sz="quarter" idx="15" hasCustomPrompt="1"/>
          </p:nvPr>
        </p:nvSpPr>
        <p:spPr>
          <a:xfrm>
            <a:off x="4812700" y="2609546"/>
            <a:ext cx="3200398" cy="4248453"/>
          </a:xfrm>
          <a:custGeom>
            <a:avLst/>
            <a:gdLst>
              <a:gd name="connsiteX0" fmla="*/ 0 w 3200398"/>
              <a:gd name="connsiteY0" fmla="*/ 0 h 4248453"/>
              <a:gd name="connsiteX1" fmla="*/ 3200398 w 3200398"/>
              <a:gd name="connsiteY1" fmla="*/ 0 h 4248453"/>
              <a:gd name="connsiteX2" fmla="*/ 3200398 w 3200398"/>
              <a:gd name="connsiteY2" fmla="*/ 4248453 h 4248453"/>
              <a:gd name="connsiteX3" fmla="*/ 0 w 3200398"/>
              <a:gd name="connsiteY3" fmla="*/ 4248453 h 4248453"/>
            </a:gdLst>
            <a:ahLst/>
            <a:cxnLst>
              <a:cxn ang="0">
                <a:pos x="connsiteX0" y="connsiteY0"/>
              </a:cxn>
              <a:cxn ang="0">
                <a:pos x="connsiteX1" y="connsiteY1"/>
              </a:cxn>
              <a:cxn ang="0">
                <a:pos x="connsiteX2" y="connsiteY2"/>
              </a:cxn>
              <a:cxn ang="0">
                <a:pos x="connsiteX3" y="connsiteY3"/>
              </a:cxn>
            </a:cxnLst>
            <a:rect l="l" t="t" r="r" b="b"/>
            <a:pathLst>
              <a:path w="3200398" h="4248453">
                <a:moveTo>
                  <a:pt x="0" y="0"/>
                </a:moveTo>
                <a:lnTo>
                  <a:pt x="3200398" y="0"/>
                </a:lnTo>
                <a:lnTo>
                  <a:pt x="3200398" y="4248453"/>
                </a:lnTo>
                <a:lnTo>
                  <a:pt x="0" y="4248453"/>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FAD409FE-4442-FDC3-07DE-07C13E681621}"/>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0A21C884-955A-C494-0D13-E1A687FF5BC5}"/>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A42E30DF-9F1E-92C1-C198-B400C04404B7}"/>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BD02E565-B256-6E29-6B97-1B38C2243413}"/>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AD8E31F9-3442-6A17-0F13-E3D5C38EC7B1}"/>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CF54FB1B-BC13-D5B3-3529-4FDA95E128E8}"/>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606DD3F7-18E1-07D4-77B0-14F0E91AA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6276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D4DA423-7C79-FE29-BED8-3114AAC598BB}"/>
              </a:ext>
            </a:extLst>
          </p:cNvPr>
          <p:cNvSpPr>
            <a:spLocks noGrp="1"/>
          </p:cNvSpPr>
          <p:nvPr>
            <p:ph type="pic" sz="quarter" idx="15" hasCustomPrompt="1"/>
          </p:nvPr>
        </p:nvSpPr>
        <p:spPr>
          <a:xfrm>
            <a:off x="4386064" y="3638554"/>
            <a:ext cx="3672085" cy="3219446"/>
          </a:xfrm>
          <a:custGeom>
            <a:avLst/>
            <a:gdLst>
              <a:gd name="connsiteX0" fmla="*/ 0 w 3672085"/>
              <a:gd name="connsiteY0" fmla="*/ 0 h 3219446"/>
              <a:gd name="connsiteX1" fmla="*/ 3672085 w 3672085"/>
              <a:gd name="connsiteY1" fmla="*/ 0 h 3219446"/>
              <a:gd name="connsiteX2" fmla="*/ 3672085 w 3672085"/>
              <a:gd name="connsiteY2" fmla="*/ 3219446 h 3219446"/>
              <a:gd name="connsiteX3" fmla="*/ 0 w 3672085"/>
              <a:gd name="connsiteY3" fmla="*/ 3219446 h 3219446"/>
            </a:gdLst>
            <a:ahLst/>
            <a:cxnLst>
              <a:cxn ang="0">
                <a:pos x="connsiteX0" y="connsiteY0"/>
              </a:cxn>
              <a:cxn ang="0">
                <a:pos x="connsiteX1" y="connsiteY1"/>
              </a:cxn>
              <a:cxn ang="0">
                <a:pos x="connsiteX2" y="connsiteY2"/>
              </a:cxn>
              <a:cxn ang="0">
                <a:pos x="connsiteX3" y="connsiteY3"/>
              </a:cxn>
            </a:cxnLst>
            <a:rect l="l" t="t" r="r" b="b"/>
            <a:pathLst>
              <a:path w="3672085" h="3219446">
                <a:moveTo>
                  <a:pt x="0" y="0"/>
                </a:moveTo>
                <a:lnTo>
                  <a:pt x="3672085" y="0"/>
                </a:lnTo>
                <a:lnTo>
                  <a:pt x="3672085" y="3219446"/>
                </a:lnTo>
                <a:lnTo>
                  <a:pt x="0" y="321944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7" name="Picture Placeholder 6">
            <a:extLst>
              <a:ext uri="{FF2B5EF4-FFF2-40B4-BE49-F238E27FC236}">
                <a16:creationId xmlns:a16="http://schemas.microsoft.com/office/drawing/2014/main" id="{430D60E0-713B-689C-3A92-58ED866E1979}"/>
              </a:ext>
            </a:extLst>
          </p:cNvPr>
          <p:cNvSpPr>
            <a:spLocks noGrp="1"/>
          </p:cNvSpPr>
          <p:nvPr>
            <p:ph type="pic" sz="quarter" idx="16" hasCustomPrompt="1"/>
          </p:nvPr>
        </p:nvSpPr>
        <p:spPr>
          <a:xfrm>
            <a:off x="8519915" y="3638554"/>
            <a:ext cx="3672085" cy="3219446"/>
          </a:xfrm>
          <a:custGeom>
            <a:avLst/>
            <a:gdLst>
              <a:gd name="connsiteX0" fmla="*/ 0 w 3672085"/>
              <a:gd name="connsiteY0" fmla="*/ 0 h 3219446"/>
              <a:gd name="connsiteX1" fmla="*/ 3672085 w 3672085"/>
              <a:gd name="connsiteY1" fmla="*/ 0 h 3219446"/>
              <a:gd name="connsiteX2" fmla="*/ 3672085 w 3672085"/>
              <a:gd name="connsiteY2" fmla="*/ 3219446 h 3219446"/>
              <a:gd name="connsiteX3" fmla="*/ 0 w 3672085"/>
              <a:gd name="connsiteY3" fmla="*/ 3219446 h 3219446"/>
            </a:gdLst>
            <a:ahLst/>
            <a:cxnLst>
              <a:cxn ang="0">
                <a:pos x="connsiteX0" y="connsiteY0"/>
              </a:cxn>
              <a:cxn ang="0">
                <a:pos x="connsiteX1" y="connsiteY1"/>
              </a:cxn>
              <a:cxn ang="0">
                <a:pos x="connsiteX2" y="connsiteY2"/>
              </a:cxn>
              <a:cxn ang="0">
                <a:pos x="connsiteX3" y="connsiteY3"/>
              </a:cxn>
            </a:cxnLst>
            <a:rect l="l" t="t" r="r" b="b"/>
            <a:pathLst>
              <a:path w="3672085" h="3219446">
                <a:moveTo>
                  <a:pt x="0" y="0"/>
                </a:moveTo>
                <a:lnTo>
                  <a:pt x="3672085" y="0"/>
                </a:lnTo>
                <a:lnTo>
                  <a:pt x="3672085" y="3219446"/>
                </a:lnTo>
                <a:lnTo>
                  <a:pt x="0" y="321944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455DB011-FA2F-4627-C213-AF99CE7B48A9}"/>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4CE6FB71-7884-7C91-6675-6F92CBFB786A}"/>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2ED3BB95-1B84-3CB7-F2F5-5693E732FEE0}"/>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98DDDB14-2347-5F94-7C9F-6B291B27DB04}"/>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7FDE9DDA-5B97-A7EE-4A09-C2AF8CAB2CB6}"/>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42008FF4-025C-6801-B91C-CD43C120E0D5}"/>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E8B1736C-1713-82EC-F004-DC434E1C28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85015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BE1C3-E025-8775-A188-F3B4C1ED6967}"/>
              </a:ext>
            </a:extLst>
          </p:cNvPr>
          <p:cNvSpPr>
            <a:spLocks noGrp="1"/>
          </p:cNvSpPr>
          <p:nvPr>
            <p:ph type="pic" sz="quarter" idx="15" hasCustomPrompt="1"/>
          </p:nvPr>
        </p:nvSpPr>
        <p:spPr>
          <a:xfrm>
            <a:off x="5975748" y="2609850"/>
            <a:ext cx="2466866" cy="2209800"/>
          </a:xfrm>
          <a:custGeom>
            <a:avLst/>
            <a:gdLst>
              <a:gd name="connsiteX0" fmla="*/ 0 w 2466866"/>
              <a:gd name="connsiteY0" fmla="*/ 0 h 2209800"/>
              <a:gd name="connsiteX1" fmla="*/ 2466866 w 2466866"/>
              <a:gd name="connsiteY1" fmla="*/ 0 h 2209800"/>
              <a:gd name="connsiteX2" fmla="*/ 2466866 w 2466866"/>
              <a:gd name="connsiteY2" fmla="*/ 2209800 h 2209800"/>
              <a:gd name="connsiteX3" fmla="*/ 0 w 2466866"/>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2466866" h="2209800">
                <a:moveTo>
                  <a:pt x="0" y="0"/>
                </a:moveTo>
                <a:lnTo>
                  <a:pt x="2466866" y="0"/>
                </a:lnTo>
                <a:lnTo>
                  <a:pt x="2466866" y="2209800"/>
                </a:lnTo>
                <a:lnTo>
                  <a:pt x="0" y="22098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5" name="Picture Placeholder 4">
            <a:extLst>
              <a:ext uri="{FF2B5EF4-FFF2-40B4-BE49-F238E27FC236}">
                <a16:creationId xmlns:a16="http://schemas.microsoft.com/office/drawing/2014/main" id="{318B6836-273C-6C25-E31E-D0096DB17393}"/>
              </a:ext>
            </a:extLst>
          </p:cNvPr>
          <p:cNvSpPr>
            <a:spLocks noGrp="1"/>
          </p:cNvSpPr>
          <p:nvPr>
            <p:ph type="pic" sz="quarter" idx="16" hasCustomPrompt="1"/>
          </p:nvPr>
        </p:nvSpPr>
        <p:spPr>
          <a:xfrm>
            <a:off x="8947548" y="2609850"/>
            <a:ext cx="2466866" cy="2209800"/>
          </a:xfrm>
          <a:custGeom>
            <a:avLst/>
            <a:gdLst>
              <a:gd name="connsiteX0" fmla="*/ 0 w 2466866"/>
              <a:gd name="connsiteY0" fmla="*/ 0 h 2209800"/>
              <a:gd name="connsiteX1" fmla="*/ 2466866 w 2466866"/>
              <a:gd name="connsiteY1" fmla="*/ 0 h 2209800"/>
              <a:gd name="connsiteX2" fmla="*/ 2466866 w 2466866"/>
              <a:gd name="connsiteY2" fmla="*/ 2209800 h 2209800"/>
              <a:gd name="connsiteX3" fmla="*/ 0 w 2466866"/>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2466866" h="2209800">
                <a:moveTo>
                  <a:pt x="0" y="0"/>
                </a:moveTo>
                <a:lnTo>
                  <a:pt x="2466866" y="0"/>
                </a:lnTo>
                <a:lnTo>
                  <a:pt x="2466866" y="2209800"/>
                </a:lnTo>
                <a:lnTo>
                  <a:pt x="0" y="22098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8DCBCDD1-871D-4648-1890-C8117326D15C}"/>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FBD34E8B-41B2-AF76-B32F-0ABFEBC5986A}"/>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7" name="Titre 10">
            <a:extLst>
              <a:ext uri="{FF2B5EF4-FFF2-40B4-BE49-F238E27FC236}">
                <a16:creationId xmlns:a16="http://schemas.microsoft.com/office/drawing/2014/main" id="{9630E058-F74C-4F9D-4236-CCF3EE8EB0FB}"/>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4325B765-14A6-9046-BEFE-14A9B9F94455}"/>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94638846-B646-4DB5-2D74-6A78D9BAA675}"/>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BF644D3D-8A4D-80B7-128F-763FF9DBED91}"/>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D3472D11-FD9C-E12D-BDB0-B8CCC9DFA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88727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3_Title Slide">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513A934-EFCC-8926-3998-0A1B57400B3B}"/>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80D316F1-EAF6-73FF-A3DE-469D708356C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AC07D84C-F0FC-9743-5F27-9B706D2E6D38}"/>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D307FBCB-7E1F-17F0-6353-DB1A8BF28780}"/>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0F1B4810-3AE1-D1BC-BD15-091F02B7F8CC}"/>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DD9BDBA7-10A2-1DA7-BA13-602FA656AA1E}"/>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5058AB03-E5BD-C606-4D88-3C5CE70FC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7621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D4EE42-D507-1608-66F8-9E3EC9311FE6}"/>
              </a:ext>
            </a:extLst>
          </p:cNvPr>
          <p:cNvSpPr>
            <a:spLocks noGrp="1"/>
          </p:cNvSpPr>
          <p:nvPr>
            <p:ph type="pic" sz="quarter" idx="15" hasCustomPrompt="1"/>
          </p:nvPr>
        </p:nvSpPr>
        <p:spPr>
          <a:xfrm>
            <a:off x="8859275" y="0"/>
            <a:ext cx="3332725" cy="6858000"/>
          </a:xfrm>
          <a:custGeom>
            <a:avLst/>
            <a:gdLst>
              <a:gd name="connsiteX0" fmla="*/ 0 w 3332725"/>
              <a:gd name="connsiteY0" fmla="*/ 0 h 6858000"/>
              <a:gd name="connsiteX1" fmla="*/ 3332725 w 3332725"/>
              <a:gd name="connsiteY1" fmla="*/ 0 h 6858000"/>
              <a:gd name="connsiteX2" fmla="*/ 3332725 w 3332725"/>
              <a:gd name="connsiteY2" fmla="*/ 6858000 h 6858000"/>
              <a:gd name="connsiteX3" fmla="*/ 0 w 3332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2725" h="6858000">
                <a:moveTo>
                  <a:pt x="0" y="0"/>
                </a:moveTo>
                <a:lnTo>
                  <a:pt x="3332725" y="0"/>
                </a:lnTo>
                <a:lnTo>
                  <a:pt x="3332725" y="6858000"/>
                </a:lnTo>
                <a:lnTo>
                  <a:pt x="0" y="68580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6" name="ZoneTexte 5">
            <a:extLst>
              <a:ext uri="{FF2B5EF4-FFF2-40B4-BE49-F238E27FC236}">
                <a16:creationId xmlns:a16="http://schemas.microsoft.com/office/drawing/2014/main" id="{19F6B89F-7DFB-946A-4E20-27D35677086B}"/>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7" name="TextBox 13">
            <a:extLst>
              <a:ext uri="{FF2B5EF4-FFF2-40B4-BE49-F238E27FC236}">
                <a16:creationId xmlns:a16="http://schemas.microsoft.com/office/drawing/2014/main" id="{E981884D-41B2-C066-0686-98145D316AAA}"/>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8" name="Titre 10">
            <a:extLst>
              <a:ext uri="{FF2B5EF4-FFF2-40B4-BE49-F238E27FC236}">
                <a16:creationId xmlns:a16="http://schemas.microsoft.com/office/drawing/2014/main" id="{B6A1F1B6-CC5D-89EA-6A6C-EED63B2AE995}"/>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9" name="Espace réservé du texte 17">
            <a:extLst>
              <a:ext uri="{FF2B5EF4-FFF2-40B4-BE49-F238E27FC236}">
                <a16:creationId xmlns:a16="http://schemas.microsoft.com/office/drawing/2014/main" id="{AF2EEB0F-9A0A-1AF2-8BAE-2D29B713A661}"/>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10" name="Straight Connector 20">
            <a:extLst>
              <a:ext uri="{FF2B5EF4-FFF2-40B4-BE49-F238E27FC236}">
                <a16:creationId xmlns:a16="http://schemas.microsoft.com/office/drawing/2014/main" id="{1D210729-E38F-B70E-2425-EDC909043172}"/>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1">
            <a:extLst>
              <a:ext uri="{FF2B5EF4-FFF2-40B4-BE49-F238E27FC236}">
                <a16:creationId xmlns:a16="http://schemas.microsoft.com/office/drawing/2014/main" id="{B0D49DF6-4E41-EA0E-B578-0A13651BECA6}"/>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2" name="Image 11" descr="Une image contenant Graphique, conception, graphisme, Police&#10;&#10;Description générée automatiquement">
            <a:extLst>
              <a:ext uri="{FF2B5EF4-FFF2-40B4-BE49-F238E27FC236}">
                <a16:creationId xmlns:a16="http://schemas.microsoft.com/office/drawing/2014/main" id="{36625881-03E9-ACDA-68FA-FD93BCA26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1978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962BFB-D673-2FE9-6946-48031CEF2B46}"/>
              </a:ext>
            </a:extLst>
          </p:cNvPr>
          <p:cNvSpPr/>
          <p:nvPr userDrawn="1"/>
        </p:nvSpPr>
        <p:spPr>
          <a:xfrm>
            <a:off x="0" y="-827942"/>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6E3F07-41FC-36DC-AD91-DEC574E9F449}"/>
              </a:ext>
            </a:extLst>
          </p:cNvPr>
          <p:cNvSpPr/>
          <p:nvPr userDrawn="1"/>
        </p:nvSpPr>
        <p:spPr>
          <a:xfrm>
            <a:off x="6096000" y="2585304"/>
            <a:ext cx="6095999" cy="3444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4F727701-0277-2191-B496-9F29C2051932}"/>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B4F2F540-CDB1-34E3-C138-DCDFF108CE99}"/>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12" name="Titre 10">
            <a:extLst>
              <a:ext uri="{FF2B5EF4-FFF2-40B4-BE49-F238E27FC236}">
                <a16:creationId xmlns:a16="http://schemas.microsoft.com/office/drawing/2014/main" id="{77BFCF48-F6D7-39F6-5DE2-9EEC6CD854AD}"/>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18" name="Espace réservé du texte 17">
            <a:extLst>
              <a:ext uri="{FF2B5EF4-FFF2-40B4-BE49-F238E27FC236}">
                <a16:creationId xmlns:a16="http://schemas.microsoft.com/office/drawing/2014/main" id="{437646A4-332B-1224-534D-2361ADCA15CA}"/>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21" name="Straight Connector 20">
            <a:extLst>
              <a:ext uri="{FF2B5EF4-FFF2-40B4-BE49-F238E27FC236}">
                <a16:creationId xmlns:a16="http://schemas.microsoft.com/office/drawing/2014/main" id="{084C5DD6-A766-C562-ECC6-00BA4E9E9A2E}"/>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Espace réservé du texte 11">
            <a:extLst>
              <a:ext uri="{FF2B5EF4-FFF2-40B4-BE49-F238E27FC236}">
                <a16:creationId xmlns:a16="http://schemas.microsoft.com/office/drawing/2014/main" id="{723080A3-F62D-8B87-6C45-1811F01638C9}"/>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
        <p:nvSpPr>
          <p:cNvPr id="26" name="Espace réservé pour une image  25">
            <a:extLst>
              <a:ext uri="{FF2B5EF4-FFF2-40B4-BE49-F238E27FC236}">
                <a16:creationId xmlns:a16="http://schemas.microsoft.com/office/drawing/2014/main" id="{21274CC2-5CCC-E283-E9EB-E29E2D2FFB19}"/>
              </a:ext>
            </a:extLst>
          </p:cNvPr>
          <p:cNvSpPr>
            <a:spLocks noGrp="1"/>
          </p:cNvSpPr>
          <p:nvPr>
            <p:ph type="pic" sz="quarter" idx="21" hasCustomPrompt="1"/>
          </p:nvPr>
        </p:nvSpPr>
        <p:spPr>
          <a:xfrm>
            <a:off x="5120640" y="2054276"/>
            <a:ext cx="3830320" cy="3629097"/>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 name="connsiteX0" fmla="*/ 871687 w 2222251"/>
              <a:gd name="connsiteY0" fmla="*/ 61828 h 2041740"/>
              <a:gd name="connsiteX1" fmla="*/ 2218594 w 2222251"/>
              <a:gd name="connsiteY1" fmla="*/ 1028139 h 2041740"/>
              <a:gd name="connsiteX2" fmla="*/ 1124297 w 2222251"/>
              <a:gd name="connsiteY2" fmla="*/ 2036447 h 2041740"/>
              <a:gd name="connsiteX3" fmla="*/ 1980 w 2222251"/>
              <a:gd name="connsiteY3" fmla="*/ 982489 h 2041740"/>
              <a:gd name="connsiteX4" fmla="*/ 871687 w 2222251"/>
              <a:gd name="connsiteY4" fmla="*/ 61828 h 2041740"/>
              <a:gd name="connsiteX0" fmla="*/ 871459 w 2226254"/>
              <a:gd name="connsiteY0" fmla="*/ 59472 h 1742857"/>
              <a:gd name="connsiteX1" fmla="*/ 2218366 w 2226254"/>
              <a:gd name="connsiteY1" fmla="*/ 1025783 h 1742857"/>
              <a:gd name="connsiteX2" fmla="*/ 1213725 w 2226254"/>
              <a:gd name="connsiteY2" fmla="*/ 1735236 h 1742857"/>
              <a:gd name="connsiteX3" fmla="*/ 1752 w 2226254"/>
              <a:gd name="connsiteY3" fmla="*/ 980133 h 1742857"/>
              <a:gd name="connsiteX4" fmla="*/ 871459 w 2226254"/>
              <a:gd name="connsiteY4" fmla="*/ 59472 h 1742857"/>
              <a:gd name="connsiteX0" fmla="*/ 871459 w 2262820"/>
              <a:gd name="connsiteY0" fmla="*/ 46 h 1682470"/>
              <a:gd name="connsiteX1" fmla="*/ 2255723 w 2262820"/>
              <a:gd name="connsiteY1" fmla="*/ 884172 h 1682470"/>
              <a:gd name="connsiteX2" fmla="*/ 1213725 w 2262820"/>
              <a:gd name="connsiteY2" fmla="*/ 1675810 h 1682470"/>
              <a:gd name="connsiteX3" fmla="*/ 1752 w 2262820"/>
              <a:gd name="connsiteY3" fmla="*/ 920707 h 1682470"/>
              <a:gd name="connsiteX4" fmla="*/ 871459 w 2262820"/>
              <a:gd name="connsiteY4" fmla="*/ 46 h 1682470"/>
              <a:gd name="connsiteX0" fmla="*/ 871237 w 2270862"/>
              <a:gd name="connsiteY0" fmla="*/ 49 h 2031553"/>
              <a:gd name="connsiteX1" fmla="*/ 2255501 w 2270862"/>
              <a:gd name="connsiteY1" fmla="*/ 884175 h 2031553"/>
              <a:gd name="connsiteX2" fmla="*/ 1325573 w 2270862"/>
              <a:gd name="connsiteY2" fmla="*/ 2026967 h 2031553"/>
              <a:gd name="connsiteX3" fmla="*/ 1530 w 2270862"/>
              <a:gd name="connsiteY3" fmla="*/ 920710 h 2031553"/>
              <a:gd name="connsiteX4" fmla="*/ 871237 w 2270862"/>
              <a:gd name="connsiteY4" fmla="*/ 49 h 2031553"/>
              <a:gd name="connsiteX0" fmla="*/ 871580 w 2271205"/>
              <a:gd name="connsiteY0" fmla="*/ 49 h 2031553"/>
              <a:gd name="connsiteX1" fmla="*/ 2255844 w 2271205"/>
              <a:gd name="connsiteY1" fmla="*/ 884175 h 2031553"/>
              <a:gd name="connsiteX2" fmla="*/ 1325916 w 2271205"/>
              <a:gd name="connsiteY2" fmla="*/ 2026967 h 2031553"/>
              <a:gd name="connsiteX3" fmla="*/ 1873 w 2271205"/>
              <a:gd name="connsiteY3" fmla="*/ 920710 h 2031553"/>
              <a:gd name="connsiteX4" fmla="*/ 871580 w 2271205"/>
              <a:gd name="connsiteY4" fmla="*/ 49 h 2031553"/>
              <a:gd name="connsiteX0" fmla="*/ 871580 w 2269382"/>
              <a:gd name="connsiteY0" fmla="*/ 49 h 2140234"/>
              <a:gd name="connsiteX1" fmla="*/ 2255844 w 2269382"/>
              <a:gd name="connsiteY1" fmla="*/ 884175 h 2140234"/>
              <a:gd name="connsiteX2" fmla="*/ 1325916 w 2269382"/>
              <a:gd name="connsiteY2" fmla="*/ 2026967 h 2140234"/>
              <a:gd name="connsiteX3" fmla="*/ 1873 w 2269382"/>
              <a:gd name="connsiteY3" fmla="*/ 920710 h 2140234"/>
              <a:gd name="connsiteX4" fmla="*/ 871580 w 2269382"/>
              <a:gd name="connsiteY4" fmla="*/ 49 h 2140234"/>
              <a:gd name="connsiteX0" fmla="*/ 871580 w 2348719"/>
              <a:gd name="connsiteY0" fmla="*/ 83 h 2156142"/>
              <a:gd name="connsiteX1" fmla="*/ 2255844 w 2348719"/>
              <a:gd name="connsiteY1" fmla="*/ 884209 h 2156142"/>
              <a:gd name="connsiteX2" fmla="*/ 1325916 w 2348719"/>
              <a:gd name="connsiteY2" fmla="*/ 2027001 h 2156142"/>
              <a:gd name="connsiteX3" fmla="*/ 1873 w 2348719"/>
              <a:gd name="connsiteY3" fmla="*/ 920744 h 2156142"/>
              <a:gd name="connsiteX4" fmla="*/ 871580 w 2348719"/>
              <a:gd name="connsiteY4" fmla="*/ 83 h 2156142"/>
              <a:gd name="connsiteX0" fmla="*/ 871580 w 2348719"/>
              <a:gd name="connsiteY0" fmla="*/ 4638 h 2160697"/>
              <a:gd name="connsiteX1" fmla="*/ 2255844 w 2348719"/>
              <a:gd name="connsiteY1" fmla="*/ 888764 h 2160697"/>
              <a:gd name="connsiteX2" fmla="*/ 1325916 w 2348719"/>
              <a:gd name="connsiteY2" fmla="*/ 2031556 h 2160697"/>
              <a:gd name="connsiteX3" fmla="*/ 1873 w 2348719"/>
              <a:gd name="connsiteY3" fmla="*/ 925299 h 2160697"/>
              <a:gd name="connsiteX4" fmla="*/ 871580 w 2348719"/>
              <a:gd name="connsiteY4" fmla="*/ 4638 h 2160697"/>
              <a:gd name="connsiteX0" fmla="*/ 871580 w 2348719"/>
              <a:gd name="connsiteY0" fmla="*/ 3494 h 2159553"/>
              <a:gd name="connsiteX1" fmla="*/ 2255844 w 2348719"/>
              <a:gd name="connsiteY1" fmla="*/ 887620 h 2159553"/>
              <a:gd name="connsiteX2" fmla="*/ 1325916 w 2348719"/>
              <a:gd name="connsiteY2" fmla="*/ 2030412 h 2159553"/>
              <a:gd name="connsiteX3" fmla="*/ 1873 w 2348719"/>
              <a:gd name="connsiteY3" fmla="*/ 924155 h 2159553"/>
              <a:gd name="connsiteX4" fmla="*/ 871580 w 2348719"/>
              <a:gd name="connsiteY4" fmla="*/ 3494 h 2159553"/>
              <a:gd name="connsiteX0" fmla="*/ 871580 w 2348719"/>
              <a:gd name="connsiteY0" fmla="*/ 11971 h 2168030"/>
              <a:gd name="connsiteX1" fmla="*/ 2255844 w 2348719"/>
              <a:gd name="connsiteY1" fmla="*/ 896097 h 2168030"/>
              <a:gd name="connsiteX2" fmla="*/ 1325916 w 2348719"/>
              <a:gd name="connsiteY2" fmla="*/ 2038889 h 2168030"/>
              <a:gd name="connsiteX3" fmla="*/ 1873 w 2348719"/>
              <a:gd name="connsiteY3" fmla="*/ 932632 h 2168030"/>
              <a:gd name="connsiteX4" fmla="*/ 871580 w 2348719"/>
              <a:gd name="connsiteY4" fmla="*/ 11971 h 2168030"/>
              <a:gd name="connsiteX0" fmla="*/ 871580 w 2348719"/>
              <a:gd name="connsiteY0" fmla="*/ 2482 h 2158541"/>
              <a:gd name="connsiteX1" fmla="*/ 2255844 w 2348719"/>
              <a:gd name="connsiteY1" fmla="*/ 886608 h 2158541"/>
              <a:gd name="connsiteX2" fmla="*/ 1325916 w 2348719"/>
              <a:gd name="connsiteY2" fmla="*/ 2029400 h 2158541"/>
              <a:gd name="connsiteX3" fmla="*/ 1873 w 2348719"/>
              <a:gd name="connsiteY3" fmla="*/ 923143 h 2158541"/>
              <a:gd name="connsiteX4" fmla="*/ 871580 w 2348719"/>
              <a:gd name="connsiteY4" fmla="*/ 2482 h 215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719" h="2158541">
                <a:moveTo>
                  <a:pt x="871580" y="2482"/>
                </a:moveTo>
                <a:cubicBezTo>
                  <a:pt x="1456440" y="-33492"/>
                  <a:pt x="1955980" y="324647"/>
                  <a:pt x="2255844" y="886608"/>
                </a:cubicBezTo>
                <a:cubicBezTo>
                  <a:pt x="2555708" y="1448569"/>
                  <a:pt x="2098779" y="2530922"/>
                  <a:pt x="1325916" y="2029400"/>
                </a:cubicBezTo>
                <a:cubicBezTo>
                  <a:pt x="641611" y="1511951"/>
                  <a:pt x="-40460" y="1524228"/>
                  <a:pt x="1873" y="923143"/>
                </a:cubicBezTo>
                <a:cubicBezTo>
                  <a:pt x="55732" y="550945"/>
                  <a:pt x="286720" y="38456"/>
                  <a:pt x="871580" y="2482"/>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pic>
        <p:nvPicPr>
          <p:cNvPr id="27" name="Image 26" descr="Une image contenant Graphique, conception, graphisme, Police&#10;&#10;Description générée automatiquement">
            <a:extLst>
              <a:ext uri="{FF2B5EF4-FFF2-40B4-BE49-F238E27FC236}">
                <a16:creationId xmlns:a16="http://schemas.microsoft.com/office/drawing/2014/main" id="{959D65E9-61F7-709F-42BF-03703F4B41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4226014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5_Title Slide">
    <p:spTree>
      <p:nvGrpSpPr>
        <p:cNvPr id="1" name=""/>
        <p:cNvGrpSpPr/>
        <p:nvPr/>
      </p:nvGrpSpPr>
      <p:grpSpPr>
        <a:xfrm>
          <a:off x="0" y="0"/>
          <a:ext cx="0" cy="0"/>
          <a:chOff x="0" y="0"/>
          <a:chExt cx="0" cy="0"/>
        </a:xfrm>
      </p:grpSpPr>
      <p:pic>
        <p:nvPicPr>
          <p:cNvPr id="11" name="Image 10" descr="Une image contenant Graphique, clipart, conception&#10;&#10;Description générée automatiquement">
            <a:extLst>
              <a:ext uri="{FF2B5EF4-FFF2-40B4-BE49-F238E27FC236}">
                <a16:creationId xmlns:a16="http://schemas.microsoft.com/office/drawing/2014/main" id="{F8C3AEF8-0EAC-3AA3-2560-2C263601BB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2"/>
          <a:stretch/>
        </p:blipFill>
        <p:spPr>
          <a:xfrm>
            <a:off x="0" y="0"/>
            <a:ext cx="12192000" cy="6858000"/>
          </a:xfrm>
          <a:prstGeom prst="rect">
            <a:avLst/>
          </a:prstGeom>
        </p:spPr>
      </p:pic>
      <p:sp>
        <p:nvSpPr>
          <p:cNvPr id="4" name="ZoneTexte 3">
            <a:extLst>
              <a:ext uri="{FF2B5EF4-FFF2-40B4-BE49-F238E27FC236}">
                <a16:creationId xmlns:a16="http://schemas.microsoft.com/office/drawing/2014/main" id="{02E33AE0-47D4-9368-870D-732610B71EAF}"/>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BABD7C98-372D-DABE-98C4-80DDB5E3E52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3AF2809E-26E4-656C-6802-101BD8056AB8}"/>
              </a:ext>
            </a:extLst>
          </p:cNvPr>
          <p:cNvSpPr>
            <a:spLocks noGrp="1"/>
          </p:cNvSpPr>
          <p:nvPr>
            <p:ph type="title" hasCustomPrompt="1"/>
          </p:nvPr>
        </p:nvSpPr>
        <p:spPr>
          <a:xfrm>
            <a:off x="3365500" y="3226923"/>
            <a:ext cx="5461000" cy="556340"/>
          </a:xfrm>
          <a:prstGeom prst="rect">
            <a:avLst/>
          </a:prstGeom>
        </p:spPr>
        <p:txBody>
          <a:bodyPr/>
          <a:lstStyle>
            <a:lvl1pPr algn="ct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DCA6DDF0-8AE4-89F3-AE68-9CCBCA940177}"/>
              </a:ext>
            </a:extLst>
          </p:cNvPr>
          <p:cNvSpPr>
            <a:spLocks noGrp="1"/>
          </p:cNvSpPr>
          <p:nvPr>
            <p:ph type="body" sz="quarter" idx="16" hasCustomPrompt="1"/>
          </p:nvPr>
        </p:nvSpPr>
        <p:spPr>
          <a:xfrm>
            <a:off x="3365500" y="2784158"/>
            <a:ext cx="5461000" cy="293687"/>
          </a:xfrm>
          <a:prstGeom prst="rect">
            <a:avLst/>
          </a:prstGeom>
        </p:spPr>
        <p:txBody>
          <a:bodyPr/>
          <a:lstStyle>
            <a:lvl1pPr marL="0" indent="0" algn="ctr">
              <a:buNone/>
              <a:defRPr sz="1400" b="0" i="0">
                <a:latin typeface="Lexend Light" pitchFamily="2" charset="77"/>
              </a:defRPr>
            </a:lvl1pPr>
          </a:lstStyle>
          <a:p>
            <a:pPr lvl="0"/>
            <a:r>
              <a:rPr lang="fr-FR" dirty="0"/>
              <a:t>RUBRIQUE</a:t>
            </a:r>
          </a:p>
        </p:txBody>
      </p:sp>
    </p:spTree>
    <p:extLst>
      <p:ext uri="{BB962C8B-B14F-4D97-AF65-F5344CB8AC3E}">
        <p14:creationId xmlns:p14="http://schemas.microsoft.com/office/powerpoint/2010/main" val="9922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41BE5A-2797-EB1B-EC6C-76A23100D68D}"/>
              </a:ext>
            </a:extLst>
          </p:cNvPr>
          <p:cNvSpPr/>
          <p:nvPr userDrawn="1"/>
        </p:nvSpPr>
        <p:spPr>
          <a:xfrm>
            <a:off x="6096000" y="0"/>
            <a:ext cx="6096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D18F880D-20DE-ECB2-3326-DB17F52E585B}"/>
              </a:ext>
            </a:extLst>
          </p:cNvPr>
          <p:cNvSpPr>
            <a:spLocks noGrp="1"/>
          </p:cNvSpPr>
          <p:nvPr>
            <p:ph type="pic" sz="quarter" idx="15" hasCustomPrompt="1"/>
          </p:nvPr>
        </p:nvSpPr>
        <p:spPr>
          <a:xfrm>
            <a:off x="5151434" y="2204804"/>
            <a:ext cx="1889132" cy="1889132"/>
          </a:xfrm>
          <a:custGeom>
            <a:avLst/>
            <a:gdLst>
              <a:gd name="connsiteX0" fmla="*/ 944566 w 1889132"/>
              <a:gd name="connsiteY0" fmla="*/ 0 h 1889132"/>
              <a:gd name="connsiteX1" fmla="*/ 1889132 w 1889132"/>
              <a:gd name="connsiteY1" fmla="*/ 944566 h 1889132"/>
              <a:gd name="connsiteX2" fmla="*/ 944566 w 1889132"/>
              <a:gd name="connsiteY2" fmla="*/ 1889132 h 1889132"/>
              <a:gd name="connsiteX3" fmla="*/ 0 w 1889132"/>
              <a:gd name="connsiteY3" fmla="*/ 944566 h 1889132"/>
              <a:gd name="connsiteX4" fmla="*/ 944566 w 1889132"/>
              <a:gd name="connsiteY4" fmla="*/ 0 h 188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132" h="1889132">
                <a:moveTo>
                  <a:pt x="944566" y="0"/>
                </a:moveTo>
                <a:cubicBezTo>
                  <a:pt x="1466235" y="0"/>
                  <a:pt x="1889132" y="422897"/>
                  <a:pt x="1889132" y="944566"/>
                </a:cubicBezTo>
                <a:cubicBezTo>
                  <a:pt x="1889132" y="1466235"/>
                  <a:pt x="1466235" y="1889132"/>
                  <a:pt x="944566" y="1889132"/>
                </a:cubicBezTo>
                <a:cubicBezTo>
                  <a:pt x="422897" y="1889132"/>
                  <a:pt x="0" y="1466235"/>
                  <a:pt x="0" y="944566"/>
                </a:cubicBezTo>
                <a:cubicBezTo>
                  <a:pt x="0" y="422897"/>
                  <a:pt x="422897" y="0"/>
                  <a:pt x="944566"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0" name="Picture Placeholder 9">
            <a:extLst>
              <a:ext uri="{FF2B5EF4-FFF2-40B4-BE49-F238E27FC236}">
                <a16:creationId xmlns:a16="http://schemas.microsoft.com/office/drawing/2014/main" id="{4E39DC54-1F6C-B81C-ECD7-E7A580D4D0E5}"/>
              </a:ext>
            </a:extLst>
          </p:cNvPr>
          <p:cNvSpPr>
            <a:spLocks noGrp="1"/>
          </p:cNvSpPr>
          <p:nvPr>
            <p:ph type="pic" sz="quarter" idx="16" hasCustomPrompt="1"/>
          </p:nvPr>
        </p:nvSpPr>
        <p:spPr>
          <a:xfrm>
            <a:off x="1719708" y="2204804"/>
            <a:ext cx="1889132" cy="1889132"/>
          </a:xfrm>
          <a:custGeom>
            <a:avLst/>
            <a:gdLst>
              <a:gd name="connsiteX0" fmla="*/ 944566 w 1889132"/>
              <a:gd name="connsiteY0" fmla="*/ 0 h 1889132"/>
              <a:gd name="connsiteX1" fmla="*/ 1889132 w 1889132"/>
              <a:gd name="connsiteY1" fmla="*/ 944566 h 1889132"/>
              <a:gd name="connsiteX2" fmla="*/ 944566 w 1889132"/>
              <a:gd name="connsiteY2" fmla="*/ 1889132 h 1889132"/>
              <a:gd name="connsiteX3" fmla="*/ 0 w 1889132"/>
              <a:gd name="connsiteY3" fmla="*/ 944566 h 1889132"/>
              <a:gd name="connsiteX4" fmla="*/ 944566 w 1889132"/>
              <a:gd name="connsiteY4" fmla="*/ 0 h 188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132" h="1889132">
                <a:moveTo>
                  <a:pt x="944566" y="0"/>
                </a:moveTo>
                <a:cubicBezTo>
                  <a:pt x="1466235" y="0"/>
                  <a:pt x="1889132" y="422897"/>
                  <a:pt x="1889132" y="944566"/>
                </a:cubicBezTo>
                <a:cubicBezTo>
                  <a:pt x="1889132" y="1466235"/>
                  <a:pt x="1466235" y="1889132"/>
                  <a:pt x="944566" y="1889132"/>
                </a:cubicBezTo>
                <a:cubicBezTo>
                  <a:pt x="422897" y="1889132"/>
                  <a:pt x="0" y="1466235"/>
                  <a:pt x="0" y="944566"/>
                </a:cubicBezTo>
                <a:cubicBezTo>
                  <a:pt x="0" y="422897"/>
                  <a:pt x="422897" y="0"/>
                  <a:pt x="944566"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8" name="Picture Placeholder 7">
            <a:extLst>
              <a:ext uri="{FF2B5EF4-FFF2-40B4-BE49-F238E27FC236}">
                <a16:creationId xmlns:a16="http://schemas.microsoft.com/office/drawing/2014/main" id="{09C44C4E-0608-FDF6-667F-E5A6C69FC877}"/>
              </a:ext>
            </a:extLst>
          </p:cNvPr>
          <p:cNvSpPr>
            <a:spLocks noGrp="1"/>
          </p:cNvSpPr>
          <p:nvPr>
            <p:ph type="pic" sz="quarter" idx="17" hasCustomPrompt="1"/>
          </p:nvPr>
        </p:nvSpPr>
        <p:spPr>
          <a:xfrm>
            <a:off x="8583160" y="2204804"/>
            <a:ext cx="1889132" cy="1889132"/>
          </a:xfrm>
          <a:custGeom>
            <a:avLst/>
            <a:gdLst>
              <a:gd name="connsiteX0" fmla="*/ 944566 w 1889132"/>
              <a:gd name="connsiteY0" fmla="*/ 0 h 1889132"/>
              <a:gd name="connsiteX1" fmla="*/ 1889132 w 1889132"/>
              <a:gd name="connsiteY1" fmla="*/ 944566 h 1889132"/>
              <a:gd name="connsiteX2" fmla="*/ 944566 w 1889132"/>
              <a:gd name="connsiteY2" fmla="*/ 1889132 h 1889132"/>
              <a:gd name="connsiteX3" fmla="*/ 0 w 1889132"/>
              <a:gd name="connsiteY3" fmla="*/ 944566 h 1889132"/>
              <a:gd name="connsiteX4" fmla="*/ 944566 w 1889132"/>
              <a:gd name="connsiteY4" fmla="*/ 0 h 188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132" h="1889132">
                <a:moveTo>
                  <a:pt x="944566" y="0"/>
                </a:moveTo>
                <a:cubicBezTo>
                  <a:pt x="1466235" y="0"/>
                  <a:pt x="1889132" y="422897"/>
                  <a:pt x="1889132" y="944566"/>
                </a:cubicBezTo>
                <a:cubicBezTo>
                  <a:pt x="1889132" y="1466235"/>
                  <a:pt x="1466235" y="1889132"/>
                  <a:pt x="944566" y="1889132"/>
                </a:cubicBezTo>
                <a:cubicBezTo>
                  <a:pt x="422897" y="1889132"/>
                  <a:pt x="0" y="1466235"/>
                  <a:pt x="0" y="944566"/>
                </a:cubicBezTo>
                <a:cubicBezTo>
                  <a:pt x="0" y="422897"/>
                  <a:pt x="422897" y="0"/>
                  <a:pt x="944566"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E79A655E-9C58-EEA0-C7BD-9A4845A4B6F2}"/>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563761CE-4420-906B-A881-C4B650813DB1}"/>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B10A664D-BBF3-BBCE-947F-CD1EA37717CF}"/>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1A95E688-635E-7987-40B4-1C6C002A5401}"/>
              </a:ext>
            </a:extLst>
          </p:cNvPr>
          <p:cNvSpPr>
            <a:spLocks noGrp="1"/>
          </p:cNvSpPr>
          <p:nvPr>
            <p:ph type="body" sz="quarter" idx="18"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AFA8FC6A-9E70-E455-8CF2-4543AA45C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371080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C0AA7B-743D-1948-BF46-4B83B6BAE0FD}"/>
              </a:ext>
            </a:extLst>
          </p:cNvPr>
          <p:cNvSpPr>
            <a:spLocks noGrp="1"/>
          </p:cNvSpPr>
          <p:nvPr>
            <p:ph type="pic" sz="quarter" idx="16" hasCustomPrompt="1"/>
          </p:nvPr>
        </p:nvSpPr>
        <p:spPr>
          <a:xfrm>
            <a:off x="2188592" y="1181100"/>
            <a:ext cx="4491281" cy="5676901"/>
          </a:xfrm>
          <a:custGeom>
            <a:avLst/>
            <a:gdLst>
              <a:gd name="connsiteX0" fmla="*/ 0 w 4491281"/>
              <a:gd name="connsiteY0" fmla="*/ 0 h 5676901"/>
              <a:gd name="connsiteX1" fmla="*/ 4491281 w 4491281"/>
              <a:gd name="connsiteY1" fmla="*/ 0 h 5676901"/>
              <a:gd name="connsiteX2" fmla="*/ 4491281 w 4491281"/>
              <a:gd name="connsiteY2" fmla="*/ 5676901 h 5676901"/>
              <a:gd name="connsiteX3" fmla="*/ 0 w 4491281"/>
              <a:gd name="connsiteY3" fmla="*/ 5676901 h 5676901"/>
            </a:gdLst>
            <a:ahLst/>
            <a:cxnLst>
              <a:cxn ang="0">
                <a:pos x="connsiteX0" y="connsiteY0"/>
              </a:cxn>
              <a:cxn ang="0">
                <a:pos x="connsiteX1" y="connsiteY1"/>
              </a:cxn>
              <a:cxn ang="0">
                <a:pos x="connsiteX2" y="connsiteY2"/>
              </a:cxn>
              <a:cxn ang="0">
                <a:pos x="connsiteX3" y="connsiteY3"/>
              </a:cxn>
            </a:cxnLst>
            <a:rect l="l" t="t" r="r" b="b"/>
            <a:pathLst>
              <a:path w="4491281" h="5676901">
                <a:moveTo>
                  <a:pt x="0" y="0"/>
                </a:moveTo>
                <a:lnTo>
                  <a:pt x="4491281" y="0"/>
                </a:lnTo>
                <a:lnTo>
                  <a:pt x="4491281" y="5676901"/>
                </a:lnTo>
                <a:lnTo>
                  <a:pt x="0" y="5676901"/>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Image</a:t>
            </a:r>
          </a:p>
          <a:p>
            <a:endParaRPr lang="en-US" dirty="0"/>
          </a:p>
        </p:txBody>
      </p:sp>
      <p:sp>
        <p:nvSpPr>
          <p:cNvPr id="4" name="ZoneTexte 3">
            <a:extLst>
              <a:ext uri="{FF2B5EF4-FFF2-40B4-BE49-F238E27FC236}">
                <a16:creationId xmlns:a16="http://schemas.microsoft.com/office/drawing/2014/main" id="{C4C15077-3326-E4AB-E909-7DABB4C90F91}"/>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D9ECCF2A-F253-3BCB-3208-77F21AC7561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364D01AB-4EAF-15F7-CFA4-98C1B7E36CFB}"/>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556EA707-1F93-0A3C-E066-93658BA0E767}"/>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9B28FCB9-2A3F-FD2B-9E1D-BFA52B9593A2}"/>
              </a:ext>
            </a:extLst>
          </p:cNvPr>
          <p:cNvCxnSpPr/>
          <p:nvPr userDrawn="1"/>
        </p:nvCxnSpPr>
        <p:spPr>
          <a:xfrm>
            <a:off x="753959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913A3BE7-C381-A0A0-F09D-68EC7F6776E7}"/>
              </a:ext>
            </a:extLst>
          </p:cNvPr>
          <p:cNvSpPr>
            <a:spLocks noGrp="1"/>
          </p:cNvSpPr>
          <p:nvPr>
            <p:ph type="body" sz="quarter" idx="18" hasCustomPrompt="1"/>
          </p:nvPr>
        </p:nvSpPr>
        <p:spPr>
          <a:xfrm>
            <a:off x="751420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7D1CA14F-A268-2B89-C39B-1A238B2ED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8800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6C3666-107B-6393-5AA1-EBCB0FA3E889}"/>
              </a:ext>
            </a:extLst>
          </p:cNvPr>
          <p:cNvSpPr/>
          <p:nvPr userDrawn="1"/>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Image 16">
            <a:extLst>
              <a:ext uri="{FF2B5EF4-FFF2-40B4-BE49-F238E27FC236}">
                <a16:creationId xmlns:a16="http://schemas.microsoft.com/office/drawing/2014/main" id="{0AB525DF-13C2-0029-4BD1-D0A2A634086D}"/>
              </a:ext>
            </a:extLst>
          </p:cNvPr>
          <p:cNvPicPr>
            <a:picLocks noChangeAspect="1"/>
          </p:cNvPicPr>
          <p:nvPr userDrawn="1"/>
        </p:nvPicPr>
        <p:blipFill>
          <a:blip r:embed="rId2"/>
          <a:stretch>
            <a:fillRect/>
          </a:stretch>
        </p:blipFill>
        <p:spPr>
          <a:xfrm rot="566865">
            <a:off x="1388120" y="2091425"/>
            <a:ext cx="2474928" cy="3250563"/>
          </a:xfrm>
          <a:prstGeom prst="rect">
            <a:avLst/>
          </a:prstGeom>
        </p:spPr>
      </p:pic>
      <p:pic>
        <p:nvPicPr>
          <p:cNvPr id="18" name="Image 17">
            <a:extLst>
              <a:ext uri="{FF2B5EF4-FFF2-40B4-BE49-F238E27FC236}">
                <a16:creationId xmlns:a16="http://schemas.microsoft.com/office/drawing/2014/main" id="{B1F7BA15-F907-AD97-0F8C-811A0CD6BF40}"/>
              </a:ext>
            </a:extLst>
          </p:cNvPr>
          <p:cNvPicPr>
            <a:picLocks noChangeAspect="1"/>
          </p:cNvPicPr>
          <p:nvPr userDrawn="1"/>
        </p:nvPicPr>
        <p:blipFill>
          <a:blip r:embed="rId3"/>
          <a:stretch>
            <a:fillRect/>
          </a:stretch>
        </p:blipFill>
        <p:spPr>
          <a:xfrm rot="20880141">
            <a:off x="4713185" y="1920248"/>
            <a:ext cx="2640545" cy="3292620"/>
          </a:xfrm>
          <a:prstGeom prst="rect">
            <a:avLst/>
          </a:prstGeom>
        </p:spPr>
      </p:pic>
      <p:pic>
        <p:nvPicPr>
          <p:cNvPr id="19" name="Image 18">
            <a:extLst>
              <a:ext uri="{FF2B5EF4-FFF2-40B4-BE49-F238E27FC236}">
                <a16:creationId xmlns:a16="http://schemas.microsoft.com/office/drawing/2014/main" id="{4755D11C-C550-C000-4570-F1EA0A31486A}"/>
              </a:ext>
            </a:extLst>
          </p:cNvPr>
          <p:cNvPicPr>
            <a:picLocks noChangeAspect="1"/>
          </p:cNvPicPr>
          <p:nvPr userDrawn="1"/>
        </p:nvPicPr>
        <p:blipFill>
          <a:blip r:embed="rId4"/>
          <a:stretch>
            <a:fillRect/>
          </a:stretch>
        </p:blipFill>
        <p:spPr>
          <a:xfrm rot="21398039">
            <a:off x="8084819" y="1775739"/>
            <a:ext cx="3309162" cy="3677392"/>
          </a:xfrm>
          <a:prstGeom prst="rect">
            <a:avLst/>
          </a:prstGeom>
        </p:spPr>
      </p:pic>
      <p:sp>
        <p:nvSpPr>
          <p:cNvPr id="4" name="ZoneTexte 3">
            <a:extLst>
              <a:ext uri="{FF2B5EF4-FFF2-40B4-BE49-F238E27FC236}">
                <a16:creationId xmlns:a16="http://schemas.microsoft.com/office/drawing/2014/main" id="{2215F2F7-51D6-E842-477A-B6E922F24263}"/>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80C7467E-5BDA-6F30-D8D4-B285661F068A}"/>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95B68C3D-19F3-7769-1CC1-2192C7F13F15}"/>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EE449568-48EE-22C3-23A4-82FC9DB281EA}"/>
              </a:ext>
            </a:extLst>
          </p:cNvPr>
          <p:cNvSpPr>
            <a:spLocks noGrp="1"/>
          </p:cNvSpPr>
          <p:nvPr>
            <p:ph type="body" sz="quarter" idx="19"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sp>
        <p:nvSpPr>
          <p:cNvPr id="11" name="Espace réservé pour une image  10">
            <a:extLst>
              <a:ext uri="{FF2B5EF4-FFF2-40B4-BE49-F238E27FC236}">
                <a16:creationId xmlns:a16="http://schemas.microsoft.com/office/drawing/2014/main" id="{F5C019E6-7465-6096-B1F6-2CE442EEB214}"/>
              </a:ext>
            </a:extLst>
          </p:cNvPr>
          <p:cNvSpPr>
            <a:spLocks noGrp="1"/>
          </p:cNvSpPr>
          <p:nvPr>
            <p:ph type="pic" sz="quarter" idx="20" hasCustomPrompt="1"/>
          </p:nvPr>
        </p:nvSpPr>
        <p:spPr>
          <a:xfrm>
            <a:off x="1042320" y="2274721"/>
            <a:ext cx="3034380" cy="2679429"/>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96" h="1970374">
                <a:moveTo>
                  <a:pt x="1417097" y="65254"/>
                </a:moveTo>
                <a:cubicBezTo>
                  <a:pt x="2211686" y="-246001"/>
                  <a:pt x="2267394" y="640200"/>
                  <a:pt x="2218594" y="956851"/>
                </a:cubicBezTo>
                <a:cubicBezTo>
                  <a:pt x="2169794" y="1273502"/>
                  <a:pt x="1941988" y="2040813"/>
                  <a:pt x="1124297" y="1965159"/>
                </a:cubicBezTo>
                <a:cubicBezTo>
                  <a:pt x="604362" y="1895992"/>
                  <a:pt x="-40353" y="1512286"/>
                  <a:pt x="1980" y="911201"/>
                </a:cubicBezTo>
                <a:cubicBezTo>
                  <a:pt x="55839" y="539003"/>
                  <a:pt x="622508" y="376509"/>
                  <a:pt x="1417097" y="65254"/>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2" name="Espace réservé pour une image  11">
            <a:extLst>
              <a:ext uri="{FF2B5EF4-FFF2-40B4-BE49-F238E27FC236}">
                <a16:creationId xmlns:a16="http://schemas.microsoft.com/office/drawing/2014/main" id="{1AF36917-036B-0EB7-877D-A77D5CA53968}"/>
              </a:ext>
            </a:extLst>
          </p:cNvPr>
          <p:cNvSpPr>
            <a:spLocks noGrp="1"/>
          </p:cNvSpPr>
          <p:nvPr>
            <p:ph type="pic" sz="quarter" idx="21" hasCustomPrompt="1"/>
          </p:nvPr>
        </p:nvSpPr>
        <p:spPr>
          <a:xfrm>
            <a:off x="4499038" y="2055283"/>
            <a:ext cx="3193923" cy="2935308"/>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 name="connsiteX0" fmla="*/ 871687 w 2222251"/>
              <a:gd name="connsiteY0" fmla="*/ 61828 h 2041740"/>
              <a:gd name="connsiteX1" fmla="*/ 2218594 w 2222251"/>
              <a:gd name="connsiteY1" fmla="*/ 1028139 h 2041740"/>
              <a:gd name="connsiteX2" fmla="*/ 1124297 w 2222251"/>
              <a:gd name="connsiteY2" fmla="*/ 2036447 h 2041740"/>
              <a:gd name="connsiteX3" fmla="*/ 1980 w 2222251"/>
              <a:gd name="connsiteY3" fmla="*/ 982489 h 2041740"/>
              <a:gd name="connsiteX4" fmla="*/ 871687 w 2222251"/>
              <a:gd name="connsiteY4" fmla="*/ 61828 h 2041740"/>
              <a:gd name="connsiteX0" fmla="*/ 871459 w 2226254"/>
              <a:gd name="connsiteY0" fmla="*/ 59472 h 1742857"/>
              <a:gd name="connsiteX1" fmla="*/ 2218366 w 2226254"/>
              <a:gd name="connsiteY1" fmla="*/ 1025783 h 1742857"/>
              <a:gd name="connsiteX2" fmla="*/ 1213725 w 2226254"/>
              <a:gd name="connsiteY2" fmla="*/ 1735236 h 1742857"/>
              <a:gd name="connsiteX3" fmla="*/ 1752 w 2226254"/>
              <a:gd name="connsiteY3" fmla="*/ 980133 h 1742857"/>
              <a:gd name="connsiteX4" fmla="*/ 871459 w 2226254"/>
              <a:gd name="connsiteY4" fmla="*/ 59472 h 1742857"/>
              <a:gd name="connsiteX0" fmla="*/ 871459 w 2262820"/>
              <a:gd name="connsiteY0" fmla="*/ 46 h 1682470"/>
              <a:gd name="connsiteX1" fmla="*/ 2255723 w 2262820"/>
              <a:gd name="connsiteY1" fmla="*/ 884172 h 1682470"/>
              <a:gd name="connsiteX2" fmla="*/ 1213725 w 2262820"/>
              <a:gd name="connsiteY2" fmla="*/ 1675810 h 1682470"/>
              <a:gd name="connsiteX3" fmla="*/ 1752 w 2262820"/>
              <a:gd name="connsiteY3" fmla="*/ 920707 h 1682470"/>
              <a:gd name="connsiteX4" fmla="*/ 871459 w 2262820"/>
              <a:gd name="connsiteY4" fmla="*/ 46 h 1682470"/>
              <a:gd name="connsiteX0" fmla="*/ 871237 w 2270862"/>
              <a:gd name="connsiteY0" fmla="*/ 49 h 2031553"/>
              <a:gd name="connsiteX1" fmla="*/ 2255501 w 2270862"/>
              <a:gd name="connsiteY1" fmla="*/ 884175 h 2031553"/>
              <a:gd name="connsiteX2" fmla="*/ 1325573 w 2270862"/>
              <a:gd name="connsiteY2" fmla="*/ 2026967 h 2031553"/>
              <a:gd name="connsiteX3" fmla="*/ 1530 w 2270862"/>
              <a:gd name="connsiteY3" fmla="*/ 920710 h 2031553"/>
              <a:gd name="connsiteX4" fmla="*/ 871237 w 2270862"/>
              <a:gd name="connsiteY4" fmla="*/ 49 h 2031553"/>
              <a:gd name="connsiteX0" fmla="*/ 871580 w 2271205"/>
              <a:gd name="connsiteY0" fmla="*/ 49 h 2031553"/>
              <a:gd name="connsiteX1" fmla="*/ 2255844 w 2271205"/>
              <a:gd name="connsiteY1" fmla="*/ 884175 h 2031553"/>
              <a:gd name="connsiteX2" fmla="*/ 1325916 w 2271205"/>
              <a:gd name="connsiteY2" fmla="*/ 2026967 h 2031553"/>
              <a:gd name="connsiteX3" fmla="*/ 1873 w 2271205"/>
              <a:gd name="connsiteY3" fmla="*/ 920710 h 2031553"/>
              <a:gd name="connsiteX4" fmla="*/ 871580 w 2271205"/>
              <a:gd name="connsiteY4" fmla="*/ 49 h 2031553"/>
              <a:gd name="connsiteX0" fmla="*/ 871580 w 2269382"/>
              <a:gd name="connsiteY0" fmla="*/ 49 h 2140234"/>
              <a:gd name="connsiteX1" fmla="*/ 2255844 w 2269382"/>
              <a:gd name="connsiteY1" fmla="*/ 884175 h 2140234"/>
              <a:gd name="connsiteX2" fmla="*/ 1325916 w 2269382"/>
              <a:gd name="connsiteY2" fmla="*/ 2026967 h 2140234"/>
              <a:gd name="connsiteX3" fmla="*/ 1873 w 2269382"/>
              <a:gd name="connsiteY3" fmla="*/ 920710 h 2140234"/>
              <a:gd name="connsiteX4" fmla="*/ 871580 w 2269382"/>
              <a:gd name="connsiteY4" fmla="*/ 49 h 2140234"/>
              <a:gd name="connsiteX0" fmla="*/ 871580 w 2348719"/>
              <a:gd name="connsiteY0" fmla="*/ 83 h 2156142"/>
              <a:gd name="connsiteX1" fmla="*/ 2255844 w 2348719"/>
              <a:gd name="connsiteY1" fmla="*/ 884209 h 2156142"/>
              <a:gd name="connsiteX2" fmla="*/ 1325916 w 2348719"/>
              <a:gd name="connsiteY2" fmla="*/ 2027001 h 2156142"/>
              <a:gd name="connsiteX3" fmla="*/ 1873 w 2348719"/>
              <a:gd name="connsiteY3" fmla="*/ 920744 h 2156142"/>
              <a:gd name="connsiteX4" fmla="*/ 871580 w 2348719"/>
              <a:gd name="connsiteY4" fmla="*/ 83 h 2156142"/>
              <a:gd name="connsiteX0" fmla="*/ 871580 w 2348719"/>
              <a:gd name="connsiteY0" fmla="*/ 4638 h 2160697"/>
              <a:gd name="connsiteX1" fmla="*/ 2255844 w 2348719"/>
              <a:gd name="connsiteY1" fmla="*/ 888764 h 2160697"/>
              <a:gd name="connsiteX2" fmla="*/ 1325916 w 2348719"/>
              <a:gd name="connsiteY2" fmla="*/ 2031556 h 2160697"/>
              <a:gd name="connsiteX3" fmla="*/ 1873 w 2348719"/>
              <a:gd name="connsiteY3" fmla="*/ 925299 h 2160697"/>
              <a:gd name="connsiteX4" fmla="*/ 871580 w 2348719"/>
              <a:gd name="connsiteY4" fmla="*/ 4638 h 2160697"/>
              <a:gd name="connsiteX0" fmla="*/ 871580 w 2348719"/>
              <a:gd name="connsiteY0" fmla="*/ 3494 h 2159553"/>
              <a:gd name="connsiteX1" fmla="*/ 2255844 w 2348719"/>
              <a:gd name="connsiteY1" fmla="*/ 887620 h 2159553"/>
              <a:gd name="connsiteX2" fmla="*/ 1325916 w 2348719"/>
              <a:gd name="connsiteY2" fmla="*/ 2030412 h 2159553"/>
              <a:gd name="connsiteX3" fmla="*/ 1873 w 2348719"/>
              <a:gd name="connsiteY3" fmla="*/ 924155 h 2159553"/>
              <a:gd name="connsiteX4" fmla="*/ 871580 w 2348719"/>
              <a:gd name="connsiteY4" fmla="*/ 3494 h 2159553"/>
              <a:gd name="connsiteX0" fmla="*/ 871580 w 2348719"/>
              <a:gd name="connsiteY0" fmla="*/ 11971 h 2168030"/>
              <a:gd name="connsiteX1" fmla="*/ 2255844 w 2348719"/>
              <a:gd name="connsiteY1" fmla="*/ 896097 h 2168030"/>
              <a:gd name="connsiteX2" fmla="*/ 1325916 w 2348719"/>
              <a:gd name="connsiteY2" fmla="*/ 2038889 h 2168030"/>
              <a:gd name="connsiteX3" fmla="*/ 1873 w 2348719"/>
              <a:gd name="connsiteY3" fmla="*/ 932632 h 2168030"/>
              <a:gd name="connsiteX4" fmla="*/ 871580 w 2348719"/>
              <a:gd name="connsiteY4" fmla="*/ 11971 h 2168030"/>
              <a:gd name="connsiteX0" fmla="*/ 871580 w 2348719"/>
              <a:gd name="connsiteY0" fmla="*/ 2482 h 2158541"/>
              <a:gd name="connsiteX1" fmla="*/ 2255844 w 2348719"/>
              <a:gd name="connsiteY1" fmla="*/ 886608 h 2158541"/>
              <a:gd name="connsiteX2" fmla="*/ 1325916 w 2348719"/>
              <a:gd name="connsiteY2" fmla="*/ 2029400 h 2158541"/>
              <a:gd name="connsiteX3" fmla="*/ 1873 w 2348719"/>
              <a:gd name="connsiteY3" fmla="*/ 923143 h 2158541"/>
              <a:gd name="connsiteX4" fmla="*/ 871580 w 2348719"/>
              <a:gd name="connsiteY4" fmla="*/ 2482 h 215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719" h="2158541">
                <a:moveTo>
                  <a:pt x="871580" y="2482"/>
                </a:moveTo>
                <a:cubicBezTo>
                  <a:pt x="1456440" y="-33492"/>
                  <a:pt x="1955980" y="324647"/>
                  <a:pt x="2255844" y="886608"/>
                </a:cubicBezTo>
                <a:cubicBezTo>
                  <a:pt x="2555708" y="1448569"/>
                  <a:pt x="2098779" y="2530922"/>
                  <a:pt x="1325916" y="2029400"/>
                </a:cubicBezTo>
                <a:cubicBezTo>
                  <a:pt x="641611" y="1511951"/>
                  <a:pt x="-40460" y="1524228"/>
                  <a:pt x="1873" y="923143"/>
                </a:cubicBezTo>
                <a:cubicBezTo>
                  <a:pt x="55732" y="550945"/>
                  <a:pt x="286720" y="38456"/>
                  <a:pt x="871580" y="2482"/>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3" name="Espace réservé pour une image  12">
            <a:extLst>
              <a:ext uri="{FF2B5EF4-FFF2-40B4-BE49-F238E27FC236}">
                <a16:creationId xmlns:a16="http://schemas.microsoft.com/office/drawing/2014/main" id="{D3B1B961-FAEA-8BDE-182C-70740A1E69B7}"/>
              </a:ext>
            </a:extLst>
          </p:cNvPr>
          <p:cNvSpPr>
            <a:spLocks noGrp="1"/>
          </p:cNvSpPr>
          <p:nvPr>
            <p:ph type="pic" sz="quarter" idx="22" hasCustomPrompt="1"/>
          </p:nvPr>
        </p:nvSpPr>
        <p:spPr>
          <a:xfrm>
            <a:off x="8044877" y="2106779"/>
            <a:ext cx="3070147" cy="2923908"/>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 name="connsiteX0" fmla="*/ 871687 w 2222251"/>
              <a:gd name="connsiteY0" fmla="*/ 61828 h 2041740"/>
              <a:gd name="connsiteX1" fmla="*/ 2218594 w 2222251"/>
              <a:gd name="connsiteY1" fmla="*/ 1028139 h 2041740"/>
              <a:gd name="connsiteX2" fmla="*/ 1124297 w 2222251"/>
              <a:gd name="connsiteY2" fmla="*/ 2036447 h 2041740"/>
              <a:gd name="connsiteX3" fmla="*/ 1980 w 2222251"/>
              <a:gd name="connsiteY3" fmla="*/ 982489 h 2041740"/>
              <a:gd name="connsiteX4" fmla="*/ 871687 w 2222251"/>
              <a:gd name="connsiteY4" fmla="*/ 61828 h 2041740"/>
              <a:gd name="connsiteX0" fmla="*/ 871459 w 2226254"/>
              <a:gd name="connsiteY0" fmla="*/ 59472 h 1742857"/>
              <a:gd name="connsiteX1" fmla="*/ 2218366 w 2226254"/>
              <a:gd name="connsiteY1" fmla="*/ 1025783 h 1742857"/>
              <a:gd name="connsiteX2" fmla="*/ 1213725 w 2226254"/>
              <a:gd name="connsiteY2" fmla="*/ 1735236 h 1742857"/>
              <a:gd name="connsiteX3" fmla="*/ 1752 w 2226254"/>
              <a:gd name="connsiteY3" fmla="*/ 980133 h 1742857"/>
              <a:gd name="connsiteX4" fmla="*/ 871459 w 2226254"/>
              <a:gd name="connsiteY4" fmla="*/ 59472 h 1742857"/>
              <a:gd name="connsiteX0" fmla="*/ 871459 w 2262820"/>
              <a:gd name="connsiteY0" fmla="*/ 46 h 1682470"/>
              <a:gd name="connsiteX1" fmla="*/ 2255723 w 2262820"/>
              <a:gd name="connsiteY1" fmla="*/ 884172 h 1682470"/>
              <a:gd name="connsiteX2" fmla="*/ 1213725 w 2262820"/>
              <a:gd name="connsiteY2" fmla="*/ 1675810 h 1682470"/>
              <a:gd name="connsiteX3" fmla="*/ 1752 w 2262820"/>
              <a:gd name="connsiteY3" fmla="*/ 920707 h 1682470"/>
              <a:gd name="connsiteX4" fmla="*/ 871459 w 2262820"/>
              <a:gd name="connsiteY4" fmla="*/ 46 h 1682470"/>
              <a:gd name="connsiteX0" fmla="*/ 871237 w 2270862"/>
              <a:gd name="connsiteY0" fmla="*/ 49 h 2031553"/>
              <a:gd name="connsiteX1" fmla="*/ 2255501 w 2270862"/>
              <a:gd name="connsiteY1" fmla="*/ 884175 h 2031553"/>
              <a:gd name="connsiteX2" fmla="*/ 1325573 w 2270862"/>
              <a:gd name="connsiteY2" fmla="*/ 2026967 h 2031553"/>
              <a:gd name="connsiteX3" fmla="*/ 1530 w 2270862"/>
              <a:gd name="connsiteY3" fmla="*/ 920710 h 2031553"/>
              <a:gd name="connsiteX4" fmla="*/ 871237 w 2270862"/>
              <a:gd name="connsiteY4" fmla="*/ 49 h 2031553"/>
              <a:gd name="connsiteX0" fmla="*/ 871580 w 2271205"/>
              <a:gd name="connsiteY0" fmla="*/ 49 h 2031553"/>
              <a:gd name="connsiteX1" fmla="*/ 2255844 w 2271205"/>
              <a:gd name="connsiteY1" fmla="*/ 884175 h 2031553"/>
              <a:gd name="connsiteX2" fmla="*/ 1325916 w 2271205"/>
              <a:gd name="connsiteY2" fmla="*/ 2026967 h 2031553"/>
              <a:gd name="connsiteX3" fmla="*/ 1873 w 2271205"/>
              <a:gd name="connsiteY3" fmla="*/ 920710 h 2031553"/>
              <a:gd name="connsiteX4" fmla="*/ 871580 w 2271205"/>
              <a:gd name="connsiteY4" fmla="*/ 49 h 2031553"/>
              <a:gd name="connsiteX0" fmla="*/ 871580 w 2269382"/>
              <a:gd name="connsiteY0" fmla="*/ 49 h 2140234"/>
              <a:gd name="connsiteX1" fmla="*/ 2255844 w 2269382"/>
              <a:gd name="connsiteY1" fmla="*/ 884175 h 2140234"/>
              <a:gd name="connsiteX2" fmla="*/ 1325916 w 2269382"/>
              <a:gd name="connsiteY2" fmla="*/ 2026967 h 2140234"/>
              <a:gd name="connsiteX3" fmla="*/ 1873 w 2269382"/>
              <a:gd name="connsiteY3" fmla="*/ 920710 h 2140234"/>
              <a:gd name="connsiteX4" fmla="*/ 871580 w 2269382"/>
              <a:gd name="connsiteY4" fmla="*/ 49 h 2140234"/>
              <a:gd name="connsiteX0" fmla="*/ 871580 w 2348719"/>
              <a:gd name="connsiteY0" fmla="*/ 83 h 2156142"/>
              <a:gd name="connsiteX1" fmla="*/ 2255844 w 2348719"/>
              <a:gd name="connsiteY1" fmla="*/ 884209 h 2156142"/>
              <a:gd name="connsiteX2" fmla="*/ 1325916 w 2348719"/>
              <a:gd name="connsiteY2" fmla="*/ 2027001 h 2156142"/>
              <a:gd name="connsiteX3" fmla="*/ 1873 w 2348719"/>
              <a:gd name="connsiteY3" fmla="*/ 920744 h 2156142"/>
              <a:gd name="connsiteX4" fmla="*/ 871580 w 2348719"/>
              <a:gd name="connsiteY4" fmla="*/ 83 h 2156142"/>
              <a:gd name="connsiteX0" fmla="*/ 871580 w 2348719"/>
              <a:gd name="connsiteY0" fmla="*/ 4638 h 2160697"/>
              <a:gd name="connsiteX1" fmla="*/ 2255844 w 2348719"/>
              <a:gd name="connsiteY1" fmla="*/ 888764 h 2160697"/>
              <a:gd name="connsiteX2" fmla="*/ 1325916 w 2348719"/>
              <a:gd name="connsiteY2" fmla="*/ 2031556 h 2160697"/>
              <a:gd name="connsiteX3" fmla="*/ 1873 w 2348719"/>
              <a:gd name="connsiteY3" fmla="*/ 925299 h 2160697"/>
              <a:gd name="connsiteX4" fmla="*/ 871580 w 2348719"/>
              <a:gd name="connsiteY4" fmla="*/ 4638 h 2160697"/>
              <a:gd name="connsiteX0" fmla="*/ 871580 w 2348719"/>
              <a:gd name="connsiteY0" fmla="*/ 3494 h 2159553"/>
              <a:gd name="connsiteX1" fmla="*/ 2255844 w 2348719"/>
              <a:gd name="connsiteY1" fmla="*/ 887620 h 2159553"/>
              <a:gd name="connsiteX2" fmla="*/ 1325916 w 2348719"/>
              <a:gd name="connsiteY2" fmla="*/ 2030412 h 2159553"/>
              <a:gd name="connsiteX3" fmla="*/ 1873 w 2348719"/>
              <a:gd name="connsiteY3" fmla="*/ 924155 h 2159553"/>
              <a:gd name="connsiteX4" fmla="*/ 871580 w 2348719"/>
              <a:gd name="connsiteY4" fmla="*/ 3494 h 2159553"/>
              <a:gd name="connsiteX0" fmla="*/ 871580 w 2348719"/>
              <a:gd name="connsiteY0" fmla="*/ 11971 h 2168030"/>
              <a:gd name="connsiteX1" fmla="*/ 2255844 w 2348719"/>
              <a:gd name="connsiteY1" fmla="*/ 896097 h 2168030"/>
              <a:gd name="connsiteX2" fmla="*/ 1325916 w 2348719"/>
              <a:gd name="connsiteY2" fmla="*/ 2038889 h 2168030"/>
              <a:gd name="connsiteX3" fmla="*/ 1873 w 2348719"/>
              <a:gd name="connsiteY3" fmla="*/ 932632 h 2168030"/>
              <a:gd name="connsiteX4" fmla="*/ 871580 w 2348719"/>
              <a:gd name="connsiteY4" fmla="*/ 11971 h 2168030"/>
              <a:gd name="connsiteX0" fmla="*/ 871580 w 2348719"/>
              <a:gd name="connsiteY0" fmla="*/ 2482 h 2158541"/>
              <a:gd name="connsiteX1" fmla="*/ 2255844 w 2348719"/>
              <a:gd name="connsiteY1" fmla="*/ 886608 h 2158541"/>
              <a:gd name="connsiteX2" fmla="*/ 1325916 w 2348719"/>
              <a:gd name="connsiteY2" fmla="*/ 2029400 h 2158541"/>
              <a:gd name="connsiteX3" fmla="*/ 1873 w 2348719"/>
              <a:gd name="connsiteY3" fmla="*/ 923143 h 2158541"/>
              <a:gd name="connsiteX4" fmla="*/ 871580 w 2348719"/>
              <a:gd name="connsiteY4" fmla="*/ 2482 h 2158541"/>
              <a:gd name="connsiteX0" fmla="*/ 1633660 w 2268285"/>
              <a:gd name="connsiteY0" fmla="*/ 1592 h 2141777"/>
              <a:gd name="connsiteX1" fmla="*/ 2255844 w 2268285"/>
              <a:gd name="connsiteY1" fmla="*/ 885718 h 2141777"/>
              <a:gd name="connsiteX2" fmla="*/ 1325916 w 2268285"/>
              <a:gd name="connsiteY2" fmla="*/ 2028510 h 2141777"/>
              <a:gd name="connsiteX3" fmla="*/ 1873 w 2268285"/>
              <a:gd name="connsiteY3" fmla="*/ 922253 h 2141777"/>
              <a:gd name="connsiteX4" fmla="*/ 1633660 w 2268285"/>
              <a:gd name="connsiteY4" fmla="*/ 1592 h 2141777"/>
              <a:gd name="connsiteX0" fmla="*/ 1633660 w 2257698"/>
              <a:gd name="connsiteY0" fmla="*/ 1970 h 2150157"/>
              <a:gd name="connsiteX1" fmla="*/ 2255844 w 2257698"/>
              <a:gd name="connsiteY1" fmla="*/ 886096 h 2150157"/>
              <a:gd name="connsiteX2" fmla="*/ 1325916 w 2257698"/>
              <a:gd name="connsiteY2" fmla="*/ 2028888 h 2150157"/>
              <a:gd name="connsiteX3" fmla="*/ 1873 w 2257698"/>
              <a:gd name="connsiteY3" fmla="*/ 922631 h 2150157"/>
              <a:gd name="connsiteX4" fmla="*/ 1633660 w 2257698"/>
              <a:gd name="connsiteY4" fmla="*/ 1970 h 21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98" h="2150157">
                <a:moveTo>
                  <a:pt x="1633660" y="1970"/>
                </a:moveTo>
                <a:cubicBezTo>
                  <a:pt x="2218520" y="-34004"/>
                  <a:pt x="2269778" y="428734"/>
                  <a:pt x="2255844" y="886096"/>
                </a:cubicBezTo>
                <a:cubicBezTo>
                  <a:pt x="2241910" y="1343458"/>
                  <a:pt x="2098779" y="2530410"/>
                  <a:pt x="1325916" y="2028888"/>
                </a:cubicBezTo>
                <a:cubicBezTo>
                  <a:pt x="641611" y="1511439"/>
                  <a:pt x="-40460" y="1523716"/>
                  <a:pt x="1873" y="922631"/>
                </a:cubicBezTo>
                <a:cubicBezTo>
                  <a:pt x="55732" y="550433"/>
                  <a:pt x="1048800" y="37944"/>
                  <a:pt x="1633660" y="197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pic>
        <p:nvPicPr>
          <p:cNvPr id="20" name="Image 19" descr="Une image contenant Graphique, conception, graphisme, Police&#10;&#10;Description générée automatiquement">
            <a:extLst>
              <a:ext uri="{FF2B5EF4-FFF2-40B4-BE49-F238E27FC236}">
                <a16:creationId xmlns:a16="http://schemas.microsoft.com/office/drawing/2014/main" id="{51D4CA73-4C29-AC06-DEB8-C5973B7F8B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741751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AFFC63-8202-AFA6-2FC7-7A3F2AB58AF5}"/>
              </a:ext>
            </a:extLst>
          </p:cNvPr>
          <p:cNvSpPr>
            <a:spLocks noGrp="1"/>
          </p:cNvSpPr>
          <p:nvPr>
            <p:ph type="pic" sz="quarter" idx="16" hasCustomPrompt="1"/>
          </p:nvPr>
        </p:nvSpPr>
        <p:spPr>
          <a:xfrm>
            <a:off x="3457684" y="2282825"/>
            <a:ext cx="2638316" cy="2784476"/>
          </a:xfrm>
          <a:custGeom>
            <a:avLst/>
            <a:gdLst>
              <a:gd name="connsiteX0" fmla="*/ 0 w 2638316"/>
              <a:gd name="connsiteY0" fmla="*/ 0 h 2784476"/>
              <a:gd name="connsiteX1" fmla="*/ 2638316 w 2638316"/>
              <a:gd name="connsiteY1" fmla="*/ 0 h 2784476"/>
              <a:gd name="connsiteX2" fmla="*/ 2638316 w 2638316"/>
              <a:gd name="connsiteY2" fmla="*/ 2784476 h 2784476"/>
              <a:gd name="connsiteX3" fmla="*/ 0 w 2638316"/>
              <a:gd name="connsiteY3" fmla="*/ 2784476 h 2784476"/>
            </a:gdLst>
            <a:ahLst/>
            <a:cxnLst>
              <a:cxn ang="0">
                <a:pos x="connsiteX0" y="connsiteY0"/>
              </a:cxn>
              <a:cxn ang="0">
                <a:pos x="connsiteX1" y="connsiteY1"/>
              </a:cxn>
              <a:cxn ang="0">
                <a:pos x="connsiteX2" y="connsiteY2"/>
              </a:cxn>
              <a:cxn ang="0">
                <a:pos x="connsiteX3" y="connsiteY3"/>
              </a:cxn>
            </a:cxnLst>
            <a:rect l="l" t="t" r="r" b="b"/>
            <a:pathLst>
              <a:path w="2638316" h="2784476">
                <a:moveTo>
                  <a:pt x="0" y="0"/>
                </a:moveTo>
                <a:lnTo>
                  <a:pt x="2638316" y="0"/>
                </a:lnTo>
                <a:lnTo>
                  <a:pt x="2638316" y="2784476"/>
                </a:lnTo>
                <a:lnTo>
                  <a:pt x="0" y="278447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1" name="Picture Placeholder 10">
            <a:extLst>
              <a:ext uri="{FF2B5EF4-FFF2-40B4-BE49-F238E27FC236}">
                <a16:creationId xmlns:a16="http://schemas.microsoft.com/office/drawing/2014/main" id="{7DDC7A44-DBFA-9EB1-11DE-699AA616E8F6}"/>
              </a:ext>
            </a:extLst>
          </p:cNvPr>
          <p:cNvSpPr>
            <a:spLocks noGrp="1"/>
          </p:cNvSpPr>
          <p:nvPr>
            <p:ph type="pic" sz="quarter" idx="17" hasCustomPrompt="1"/>
          </p:nvPr>
        </p:nvSpPr>
        <p:spPr>
          <a:xfrm>
            <a:off x="6096000" y="2282825"/>
            <a:ext cx="2638316" cy="2784476"/>
          </a:xfrm>
          <a:custGeom>
            <a:avLst/>
            <a:gdLst>
              <a:gd name="connsiteX0" fmla="*/ 0 w 2638316"/>
              <a:gd name="connsiteY0" fmla="*/ 0 h 2784476"/>
              <a:gd name="connsiteX1" fmla="*/ 2638316 w 2638316"/>
              <a:gd name="connsiteY1" fmla="*/ 0 h 2784476"/>
              <a:gd name="connsiteX2" fmla="*/ 2638316 w 2638316"/>
              <a:gd name="connsiteY2" fmla="*/ 2784476 h 2784476"/>
              <a:gd name="connsiteX3" fmla="*/ 0 w 2638316"/>
              <a:gd name="connsiteY3" fmla="*/ 2784476 h 2784476"/>
            </a:gdLst>
            <a:ahLst/>
            <a:cxnLst>
              <a:cxn ang="0">
                <a:pos x="connsiteX0" y="connsiteY0"/>
              </a:cxn>
              <a:cxn ang="0">
                <a:pos x="connsiteX1" y="connsiteY1"/>
              </a:cxn>
              <a:cxn ang="0">
                <a:pos x="connsiteX2" y="connsiteY2"/>
              </a:cxn>
              <a:cxn ang="0">
                <a:pos x="connsiteX3" y="connsiteY3"/>
              </a:cxn>
            </a:cxnLst>
            <a:rect l="l" t="t" r="r" b="b"/>
            <a:pathLst>
              <a:path w="2638316" h="2784476">
                <a:moveTo>
                  <a:pt x="0" y="0"/>
                </a:moveTo>
                <a:lnTo>
                  <a:pt x="2638316" y="0"/>
                </a:lnTo>
                <a:lnTo>
                  <a:pt x="2638316" y="2784476"/>
                </a:lnTo>
                <a:lnTo>
                  <a:pt x="0" y="278447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2" name="Picture Placeholder 11">
            <a:extLst>
              <a:ext uri="{FF2B5EF4-FFF2-40B4-BE49-F238E27FC236}">
                <a16:creationId xmlns:a16="http://schemas.microsoft.com/office/drawing/2014/main" id="{F79EC910-3693-F928-8D0A-0BA8102BC04A}"/>
              </a:ext>
            </a:extLst>
          </p:cNvPr>
          <p:cNvSpPr>
            <a:spLocks noGrp="1"/>
          </p:cNvSpPr>
          <p:nvPr>
            <p:ph type="pic" sz="quarter" idx="18" hasCustomPrompt="1"/>
          </p:nvPr>
        </p:nvSpPr>
        <p:spPr>
          <a:xfrm>
            <a:off x="8734316" y="2282825"/>
            <a:ext cx="2638316" cy="2784476"/>
          </a:xfrm>
          <a:custGeom>
            <a:avLst/>
            <a:gdLst>
              <a:gd name="connsiteX0" fmla="*/ 0 w 2638316"/>
              <a:gd name="connsiteY0" fmla="*/ 0 h 2784476"/>
              <a:gd name="connsiteX1" fmla="*/ 2638316 w 2638316"/>
              <a:gd name="connsiteY1" fmla="*/ 0 h 2784476"/>
              <a:gd name="connsiteX2" fmla="*/ 2638316 w 2638316"/>
              <a:gd name="connsiteY2" fmla="*/ 2784476 h 2784476"/>
              <a:gd name="connsiteX3" fmla="*/ 0 w 2638316"/>
              <a:gd name="connsiteY3" fmla="*/ 2784476 h 2784476"/>
            </a:gdLst>
            <a:ahLst/>
            <a:cxnLst>
              <a:cxn ang="0">
                <a:pos x="connsiteX0" y="connsiteY0"/>
              </a:cxn>
              <a:cxn ang="0">
                <a:pos x="connsiteX1" y="connsiteY1"/>
              </a:cxn>
              <a:cxn ang="0">
                <a:pos x="connsiteX2" y="connsiteY2"/>
              </a:cxn>
              <a:cxn ang="0">
                <a:pos x="connsiteX3" y="connsiteY3"/>
              </a:cxn>
            </a:cxnLst>
            <a:rect l="l" t="t" r="r" b="b"/>
            <a:pathLst>
              <a:path w="2638316" h="2784476">
                <a:moveTo>
                  <a:pt x="0" y="0"/>
                </a:moveTo>
                <a:lnTo>
                  <a:pt x="2638316" y="0"/>
                </a:lnTo>
                <a:lnTo>
                  <a:pt x="2638316" y="2784476"/>
                </a:lnTo>
                <a:lnTo>
                  <a:pt x="0" y="278447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2538ACAA-857F-D751-11FC-1C47096AE910}"/>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969FDF08-56C8-D76D-0DDC-2D0E62D4A525}"/>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E8700351-D76C-3BED-D3A6-C3EBBDA7000A}"/>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6" name="Espace réservé du texte 17">
            <a:extLst>
              <a:ext uri="{FF2B5EF4-FFF2-40B4-BE49-F238E27FC236}">
                <a16:creationId xmlns:a16="http://schemas.microsoft.com/office/drawing/2014/main" id="{AE386A28-34C2-8116-8CA7-7F8EEDDAD3BA}"/>
              </a:ext>
            </a:extLst>
          </p:cNvPr>
          <p:cNvSpPr>
            <a:spLocks noGrp="1"/>
          </p:cNvSpPr>
          <p:nvPr>
            <p:ph type="body" sz="quarter" idx="19"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6048275C-10F5-A1B3-61DD-53F53EA38C4B}"/>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52FC8FB7-1707-5D99-F650-4084F9814704}"/>
              </a:ext>
            </a:extLst>
          </p:cNvPr>
          <p:cNvSpPr>
            <a:spLocks noGrp="1"/>
          </p:cNvSpPr>
          <p:nvPr>
            <p:ph type="body" sz="quarter" idx="20"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EFE73879-A5D0-A191-66F2-D51F610FE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22017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0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5720A35-2972-356B-3010-09AD701CECCB}"/>
              </a:ext>
            </a:extLst>
          </p:cNvPr>
          <p:cNvSpPr>
            <a:spLocks noGrp="1"/>
          </p:cNvSpPr>
          <p:nvPr>
            <p:ph type="pic" sz="quarter" idx="16" hasCustomPrompt="1"/>
          </p:nvPr>
        </p:nvSpPr>
        <p:spPr>
          <a:xfrm>
            <a:off x="8391416" y="0"/>
            <a:ext cx="3800584" cy="3820351"/>
          </a:xfrm>
          <a:custGeom>
            <a:avLst/>
            <a:gdLst>
              <a:gd name="connsiteX0" fmla="*/ 0 w 3800584"/>
              <a:gd name="connsiteY0" fmla="*/ 0 h 3820351"/>
              <a:gd name="connsiteX1" fmla="*/ 3800584 w 3800584"/>
              <a:gd name="connsiteY1" fmla="*/ 0 h 3820351"/>
              <a:gd name="connsiteX2" fmla="*/ 3800584 w 3800584"/>
              <a:gd name="connsiteY2" fmla="*/ 3820351 h 3820351"/>
              <a:gd name="connsiteX3" fmla="*/ 0 w 3800584"/>
              <a:gd name="connsiteY3" fmla="*/ 3820351 h 3820351"/>
            </a:gdLst>
            <a:ahLst/>
            <a:cxnLst>
              <a:cxn ang="0">
                <a:pos x="connsiteX0" y="connsiteY0"/>
              </a:cxn>
              <a:cxn ang="0">
                <a:pos x="connsiteX1" y="connsiteY1"/>
              </a:cxn>
              <a:cxn ang="0">
                <a:pos x="connsiteX2" y="connsiteY2"/>
              </a:cxn>
              <a:cxn ang="0">
                <a:pos x="connsiteX3" y="connsiteY3"/>
              </a:cxn>
            </a:cxnLst>
            <a:rect l="l" t="t" r="r" b="b"/>
            <a:pathLst>
              <a:path w="3800584" h="3820351">
                <a:moveTo>
                  <a:pt x="0" y="0"/>
                </a:moveTo>
                <a:lnTo>
                  <a:pt x="3800584" y="0"/>
                </a:lnTo>
                <a:lnTo>
                  <a:pt x="3800584" y="3820351"/>
                </a:lnTo>
                <a:lnTo>
                  <a:pt x="0" y="3820351"/>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4" name="Picture Placeholder 13">
            <a:extLst>
              <a:ext uri="{FF2B5EF4-FFF2-40B4-BE49-F238E27FC236}">
                <a16:creationId xmlns:a16="http://schemas.microsoft.com/office/drawing/2014/main" id="{BBC9D73D-0D75-6945-C61B-2B164DE01838}"/>
              </a:ext>
            </a:extLst>
          </p:cNvPr>
          <p:cNvSpPr>
            <a:spLocks noGrp="1"/>
          </p:cNvSpPr>
          <p:nvPr>
            <p:ph type="pic" sz="quarter" idx="17" hasCustomPrompt="1"/>
          </p:nvPr>
        </p:nvSpPr>
        <p:spPr>
          <a:xfrm>
            <a:off x="5124450" y="1172401"/>
            <a:ext cx="2860964" cy="2647950"/>
          </a:xfrm>
          <a:custGeom>
            <a:avLst/>
            <a:gdLst>
              <a:gd name="connsiteX0" fmla="*/ 0 w 2860964"/>
              <a:gd name="connsiteY0" fmla="*/ 0 h 2647950"/>
              <a:gd name="connsiteX1" fmla="*/ 2860964 w 2860964"/>
              <a:gd name="connsiteY1" fmla="*/ 0 h 2647950"/>
              <a:gd name="connsiteX2" fmla="*/ 2860964 w 2860964"/>
              <a:gd name="connsiteY2" fmla="*/ 2647950 h 2647950"/>
              <a:gd name="connsiteX3" fmla="*/ 0 w 2860964"/>
              <a:gd name="connsiteY3" fmla="*/ 2647950 h 2647950"/>
            </a:gdLst>
            <a:ahLst/>
            <a:cxnLst>
              <a:cxn ang="0">
                <a:pos x="connsiteX0" y="connsiteY0"/>
              </a:cxn>
              <a:cxn ang="0">
                <a:pos x="connsiteX1" y="connsiteY1"/>
              </a:cxn>
              <a:cxn ang="0">
                <a:pos x="connsiteX2" y="connsiteY2"/>
              </a:cxn>
              <a:cxn ang="0">
                <a:pos x="connsiteX3" y="connsiteY3"/>
              </a:cxn>
            </a:cxnLst>
            <a:rect l="l" t="t" r="r" b="b"/>
            <a:pathLst>
              <a:path w="2860964" h="2647950">
                <a:moveTo>
                  <a:pt x="0" y="0"/>
                </a:moveTo>
                <a:lnTo>
                  <a:pt x="2860964" y="0"/>
                </a:lnTo>
                <a:lnTo>
                  <a:pt x="2860964" y="2647950"/>
                </a:lnTo>
                <a:lnTo>
                  <a:pt x="0" y="264795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5" name="Picture Placeholder 14">
            <a:extLst>
              <a:ext uri="{FF2B5EF4-FFF2-40B4-BE49-F238E27FC236}">
                <a16:creationId xmlns:a16="http://schemas.microsoft.com/office/drawing/2014/main" id="{F29E609E-17E6-0DEB-658F-E622AB5F37E1}"/>
              </a:ext>
            </a:extLst>
          </p:cNvPr>
          <p:cNvSpPr>
            <a:spLocks noGrp="1"/>
          </p:cNvSpPr>
          <p:nvPr>
            <p:ph type="pic" sz="quarter" idx="18" hasCustomPrompt="1"/>
          </p:nvPr>
        </p:nvSpPr>
        <p:spPr>
          <a:xfrm>
            <a:off x="5124450" y="4210050"/>
            <a:ext cx="2860964" cy="2647950"/>
          </a:xfrm>
          <a:custGeom>
            <a:avLst/>
            <a:gdLst>
              <a:gd name="connsiteX0" fmla="*/ 0 w 2860964"/>
              <a:gd name="connsiteY0" fmla="*/ 0 h 2647950"/>
              <a:gd name="connsiteX1" fmla="*/ 2860964 w 2860964"/>
              <a:gd name="connsiteY1" fmla="*/ 0 h 2647950"/>
              <a:gd name="connsiteX2" fmla="*/ 2860964 w 2860964"/>
              <a:gd name="connsiteY2" fmla="*/ 2647950 h 2647950"/>
              <a:gd name="connsiteX3" fmla="*/ 0 w 2860964"/>
              <a:gd name="connsiteY3" fmla="*/ 2647950 h 2647950"/>
            </a:gdLst>
            <a:ahLst/>
            <a:cxnLst>
              <a:cxn ang="0">
                <a:pos x="connsiteX0" y="connsiteY0"/>
              </a:cxn>
              <a:cxn ang="0">
                <a:pos x="connsiteX1" y="connsiteY1"/>
              </a:cxn>
              <a:cxn ang="0">
                <a:pos x="connsiteX2" y="connsiteY2"/>
              </a:cxn>
              <a:cxn ang="0">
                <a:pos x="connsiteX3" y="connsiteY3"/>
              </a:cxn>
            </a:cxnLst>
            <a:rect l="l" t="t" r="r" b="b"/>
            <a:pathLst>
              <a:path w="2860964" h="2647950">
                <a:moveTo>
                  <a:pt x="0" y="0"/>
                </a:moveTo>
                <a:lnTo>
                  <a:pt x="2860964" y="0"/>
                </a:lnTo>
                <a:lnTo>
                  <a:pt x="2860964" y="2647950"/>
                </a:lnTo>
                <a:lnTo>
                  <a:pt x="0" y="264795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0" name="Picture Placeholder 9">
            <a:extLst>
              <a:ext uri="{FF2B5EF4-FFF2-40B4-BE49-F238E27FC236}">
                <a16:creationId xmlns:a16="http://schemas.microsoft.com/office/drawing/2014/main" id="{8223076B-C8F8-97EC-720B-5E6996E09C33}"/>
              </a:ext>
            </a:extLst>
          </p:cNvPr>
          <p:cNvSpPr>
            <a:spLocks noGrp="1"/>
          </p:cNvSpPr>
          <p:nvPr>
            <p:ph type="pic" sz="quarter" idx="19" hasCustomPrompt="1"/>
          </p:nvPr>
        </p:nvSpPr>
        <p:spPr>
          <a:xfrm>
            <a:off x="8391416" y="4210050"/>
            <a:ext cx="3800584" cy="2647950"/>
          </a:xfrm>
          <a:custGeom>
            <a:avLst/>
            <a:gdLst>
              <a:gd name="connsiteX0" fmla="*/ 0 w 3800584"/>
              <a:gd name="connsiteY0" fmla="*/ 0 h 2647950"/>
              <a:gd name="connsiteX1" fmla="*/ 3800584 w 3800584"/>
              <a:gd name="connsiteY1" fmla="*/ 0 h 2647950"/>
              <a:gd name="connsiteX2" fmla="*/ 3800584 w 3800584"/>
              <a:gd name="connsiteY2" fmla="*/ 2647950 h 2647950"/>
              <a:gd name="connsiteX3" fmla="*/ 0 w 3800584"/>
              <a:gd name="connsiteY3" fmla="*/ 2647950 h 2647950"/>
            </a:gdLst>
            <a:ahLst/>
            <a:cxnLst>
              <a:cxn ang="0">
                <a:pos x="connsiteX0" y="connsiteY0"/>
              </a:cxn>
              <a:cxn ang="0">
                <a:pos x="connsiteX1" y="connsiteY1"/>
              </a:cxn>
              <a:cxn ang="0">
                <a:pos x="connsiteX2" y="connsiteY2"/>
              </a:cxn>
              <a:cxn ang="0">
                <a:pos x="connsiteX3" y="connsiteY3"/>
              </a:cxn>
            </a:cxnLst>
            <a:rect l="l" t="t" r="r" b="b"/>
            <a:pathLst>
              <a:path w="3800584" h="2647950">
                <a:moveTo>
                  <a:pt x="0" y="0"/>
                </a:moveTo>
                <a:lnTo>
                  <a:pt x="3800584" y="0"/>
                </a:lnTo>
                <a:lnTo>
                  <a:pt x="3800584" y="2647950"/>
                </a:lnTo>
                <a:lnTo>
                  <a:pt x="0" y="264795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465D9745-7651-0177-BC11-5193E3FAD65E}"/>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39DBD2B3-B8BE-243A-9D88-D50A967BCD60}"/>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17802D2B-E661-EDE1-FCC7-CC84AF528300}"/>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6" name="Espace réservé du texte 17">
            <a:extLst>
              <a:ext uri="{FF2B5EF4-FFF2-40B4-BE49-F238E27FC236}">
                <a16:creationId xmlns:a16="http://schemas.microsoft.com/office/drawing/2014/main" id="{764362DE-5531-704C-09E4-5D8B6B444A81}"/>
              </a:ext>
            </a:extLst>
          </p:cNvPr>
          <p:cNvSpPr>
            <a:spLocks noGrp="1"/>
          </p:cNvSpPr>
          <p:nvPr>
            <p:ph type="body" sz="quarter" idx="20"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7" name="Straight Connector 20">
            <a:extLst>
              <a:ext uri="{FF2B5EF4-FFF2-40B4-BE49-F238E27FC236}">
                <a16:creationId xmlns:a16="http://schemas.microsoft.com/office/drawing/2014/main" id="{644E082B-03E8-1C53-75AC-29FD6DBC466A}"/>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11">
            <a:extLst>
              <a:ext uri="{FF2B5EF4-FFF2-40B4-BE49-F238E27FC236}">
                <a16:creationId xmlns:a16="http://schemas.microsoft.com/office/drawing/2014/main" id="{4E772E02-F3A2-E621-F0B8-F4D785DD131A}"/>
              </a:ext>
            </a:extLst>
          </p:cNvPr>
          <p:cNvSpPr>
            <a:spLocks noGrp="1"/>
          </p:cNvSpPr>
          <p:nvPr>
            <p:ph type="body" sz="quarter" idx="21"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Tree>
    <p:extLst>
      <p:ext uri="{BB962C8B-B14F-4D97-AF65-F5344CB8AC3E}">
        <p14:creationId xmlns:p14="http://schemas.microsoft.com/office/powerpoint/2010/main" val="410551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C13157-1694-A2AF-F6A0-189F99A99DCB}"/>
              </a:ext>
            </a:extLst>
          </p:cNvPr>
          <p:cNvSpPr>
            <a:spLocks noGrp="1"/>
          </p:cNvSpPr>
          <p:nvPr>
            <p:ph type="pic" sz="quarter" idx="17" hasCustomPrompt="1"/>
          </p:nvPr>
        </p:nvSpPr>
        <p:spPr>
          <a:xfrm>
            <a:off x="4673598" y="2552700"/>
            <a:ext cx="3759200" cy="4305300"/>
          </a:xfrm>
          <a:custGeom>
            <a:avLst/>
            <a:gdLst>
              <a:gd name="connsiteX0" fmla="*/ 0 w 3759200"/>
              <a:gd name="connsiteY0" fmla="*/ 0 h 4305300"/>
              <a:gd name="connsiteX1" fmla="*/ 3759200 w 3759200"/>
              <a:gd name="connsiteY1" fmla="*/ 0 h 4305300"/>
              <a:gd name="connsiteX2" fmla="*/ 3759200 w 3759200"/>
              <a:gd name="connsiteY2" fmla="*/ 4305300 h 4305300"/>
              <a:gd name="connsiteX3" fmla="*/ 0 w 3759200"/>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3759200" h="4305300">
                <a:moveTo>
                  <a:pt x="0" y="0"/>
                </a:moveTo>
                <a:lnTo>
                  <a:pt x="3759200" y="0"/>
                </a:lnTo>
                <a:lnTo>
                  <a:pt x="3759200" y="4305300"/>
                </a:lnTo>
                <a:lnTo>
                  <a:pt x="0" y="43053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7" name="Picture Placeholder 6">
            <a:extLst>
              <a:ext uri="{FF2B5EF4-FFF2-40B4-BE49-F238E27FC236}">
                <a16:creationId xmlns:a16="http://schemas.microsoft.com/office/drawing/2014/main" id="{9344DDC6-C9D9-1E36-FCBF-367A0AD92F0B}"/>
              </a:ext>
            </a:extLst>
          </p:cNvPr>
          <p:cNvSpPr>
            <a:spLocks noGrp="1"/>
          </p:cNvSpPr>
          <p:nvPr>
            <p:ph type="pic" sz="quarter" idx="18" hasCustomPrompt="1"/>
          </p:nvPr>
        </p:nvSpPr>
        <p:spPr>
          <a:xfrm>
            <a:off x="8432798" y="2552700"/>
            <a:ext cx="3759200" cy="4305300"/>
          </a:xfrm>
          <a:custGeom>
            <a:avLst/>
            <a:gdLst>
              <a:gd name="connsiteX0" fmla="*/ 0 w 3759200"/>
              <a:gd name="connsiteY0" fmla="*/ 0 h 4305300"/>
              <a:gd name="connsiteX1" fmla="*/ 3759200 w 3759200"/>
              <a:gd name="connsiteY1" fmla="*/ 0 h 4305300"/>
              <a:gd name="connsiteX2" fmla="*/ 3759200 w 3759200"/>
              <a:gd name="connsiteY2" fmla="*/ 4305300 h 4305300"/>
              <a:gd name="connsiteX3" fmla="*/ 0 w 3759200"/>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3759200" h="4305300">
                <a:moveTo>
                  <a:pt x="0" y="0"/>
                </a:moveTo>
                <a:lnTo>
                  <a:pt x="3759200" y="0"/>
                </a:lnTo>
                <a:lnTo>
                  <a:pt x="3759200" y="4305300"/>
                </a:lnTo>
                <a:lnTo>
                  <a:pt x="0" y="43053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A57B9C51-0271-3DFB-44DC-0A9DE477DF7E}"/>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5A08AA99-5D7E-941F-AA96-29D4753A7D50}"/>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0183A41B-F387-A138-2C57-DD399FEB3A6E}"/>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448E7E71-90AC-87FE-2D0E-9AD9CEB618F8}"/>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6FE20D6A-63F1-16B5-438C-207B78B5854F}"/>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1CBB606C-4F6B-CDEC-4EC3-EF3E390E3F84}"/>
              </a:ext>
            </a:extLst>
          </p:cNvPr>
          <p:cNvSpPr>
            <a:spLocks noGrp="1"/>
          </p:cNvSpPr>
          <p:nvPr>
            <p:ph type="body" sz="quarter" idx="19"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7D70E6F5-B23D-2840-7A17-3FC4A62228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4028594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2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5817F6-F7F4-9E6D-5634-28E6E1EBD3F8}"/>
              </a:ext>
            </a:extLst>
          </p:cNvPr>
          <p:cNvSpPr>
            <a:spLocks noGrp="1"/>
          </p:cNvSpPr>
          <p:nvPr>
            <p:ph type="pic" sz="quarter" idx="18" hasCustomPrompt="1"/>
          </p:nvPr>
        </p:nvSpPr>
        <p:spPr>
          <a:xfrm>
            <a:off x="4383372" y="711200"/>
            <a:ext cx="3425256" cy="2594342"/>
          </a:xfrm>
          <a:custGeom>
            <a:avLst/>
            <a:gdLst>
              <a:gd name="connsiteX0" fmla="*/ 0 w 3425256"/>
              <a:gd name="connsiteY0" fmla="*/ 0 h 2594342"/>
              <a:gd name="connsiteX1" fmla="*/ 3425256 w 3425256"/>
              <a:gd name="connsiteY1" fmla="*/ 0 h 2594342"/>
              <a:gd name="connsiteX2" fmla="*/ 3425256 w 3425256"/>
              <a:gd name="connsiteY2" fmla="*/ 2594342 h 2594342"/>
              <a:gd name="connsiteX3" fmla="*/ 0 w 3425256"/>
              <a:gd name="connsiteY3" fmla="*/ 2594342 h 2594342"/>
            </a:gdLst>
            <a:ahLst/>
            <a:cxnLst>
              <a:cxn ang="0">
                <a:pos x="connsiteX0" y="connsiteY0"/>
              </a:cxn>
              <a:cxn ang="0">
                <a:pos x="connsiteX1" y="connsiteY1"/>
              </a:cxn>
              <a:cxn ang="0">
                <a:pos x="connsiteX2" y="connsiteY2"/>
              </a:cxn>
              <a:cxn ang="0">
                <a:pos x="connsiteX3" y="connsiteY3"/>
              </a:cxn>
            </a:cxnLst>
            <a:rect l="l" t="t" r="r" b="b"/>
            <a:pathLst>
              <a:path w="3425256" h="2594342">
                <a:moveTo>
                  <a:pt x="0" y="0"/>
                </a:moveTo>
                <a:lnTo>
                  <a:pt x="3425256" y="0"/>
                </a:lnTo>
                <a:lnTo>
                  <a:pt x="3425256" y="2594342"/>
                </a:lnTo>
                <a:lnTo>
                  <a:pt x="0" y="259434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5" name="Picture Placeholder 14">
            <a:extLst>
              <a:ext uri="{FF2B5EF4-FFF2-40B4-BE49-F238E27FC236}">
                <a16:creationId xmlns:a16="http://schemas.microsoft.com/office/drawing/2014/main" id="{18B08843-9ED3-A48E-1603-35C8F38199C2}"/>
              </a:ext>
            </a:extLst>
          </p:cNvPr>
          <p:cNvSpPr>
            <a:spLocks noGrp="1"/>
          </p:cNvSpPr>
          <p:nvPr>
            <p:ph type="pic" sz="quarter" idx="20" hasCustomPrompt="1"/>
          </p:nvPr>
        </p:nvSpPr>
        <p:spPr>
          <a:xfrm>
            <a:off x="711200" y="3552458"/>
            <a:ext cx="3425256" cy="2594342"/>
          </a:xfrm>
          <a:custGeom>
            <a:avLst/>
            <a:gdLst>
              <a:gd name="connsiteX0" fmla="*/ 0 w 3425256"/>
              <a:gd name="connsiteY0" fmla="*/ 0 h 2594342"/>
              <a:gd name="connsiteX1" fmla="*/ 3425256 w 3425256"/>
              <a:gd name="connsiteY1" fmla="*/ 0 h 2594342"/>
              <a:gd name="connsiteX2" fmla="*/ 3425256 w 3425256"/>
              <a:gd name="connsiteY2" fmla="*/ 2594342 h 2594342"/>
              <a:gd name="connsiteX3" fmla="*/ 0 w 3425256"/>
              <a:gd name="connsiteY3" fmla="*/ 2594342 h 2594342"/>
            </a:gdLst>
            <a:ahLst/>
            <a:cxnLst>
              <a:cxn ang="0">
                <a:pos x="connsiteX0" y="connsiteY0"/>
              </a:cxn>
              <a:cxn ang="0">
                <a:pos x="connsiteX1" y="connsiteY1"/>
              </a:cxn>
              <a:cxn ang="0">
                <a:pos x="connsiteX2" y="connsiteY2"/>
              </a:cxn>
              <a:cxn ang="0">
                <a:pos x="connsiteX3" y="connsiteY3"/>
              </a:cxn>
            </a:cxnLst>
            <a:rect l="l" t="t" r="r" b="b"/>
            <a:pathLst>
              <a:path w="3425256" h="2594342">
                <a:moveTo>
                  <a:pt x="0" y="0"/>
                </a:moveTo>
                <a:lnTo>
                  <a:pt x="3425256" y="0"/>
                </a:lnTo>
                <a:lnTo>
                  <a:pt x="3425256" y="2594342"/>
                </a:lnTo>
                <a:lnTo>
                  <a:pt x="0" y="259434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4" name="Picture Placeholder 13">
            <a:extLst>
              <a:ext uri="{FF2B5EF4-FFF2-40B4-BE49-F238E27FC236}">
                <a16:creationId xmlns:a16="http://schemas.microsoft.com/office/drawing/2014/main" id="{46CF4CCE-38A9-BA0F-D159-A64077F0A19F}"/>
              </a:ext>
            </a:extLst>
          </p:cNvPr>
          <p:cNvSpPr>
            <a:spLocks noGrp="1"/>
          </p:cNvSpPr>
          <p:nvPr>
            <p:ph type="pic" sz="quarter" idx="19" hasCustomPrompt="1"/>
          </p:nvPr>
        </p:nvSpPr>
        <p:spPr>
          <a:xfrm>
            <a:off x="8055544" y="711200"/>
            <a:ext cx="3425256" cy="2594342"/>
          </a:xfrm>
          <a:custGeom>
            <a:avLst/>
            <a:gdLst>
              <a:gd name="connsiteX0" fmla="*/ 0 w 3425256"/>
              <a:gd name="connsiteY0" fmla="*/ 0 h 2594342"/>
              <a:gd name="connsiteX1" fmla="*/ 3425256 w 3425256"/>
              <a:gd name="connsiteY1" fmla="*/ 0 h 2594342"/>
              <a:gd name="connsiteX2" fmla="*/ 3425256 w 3425256"/>
              <a:gd name="connsiteY2" fmla="*/ 2594342 h 2594342"/>
              <a:gd name="connsiteX3" fmla="*/ 0 w 3425256"/>
              <a:gd name="connsiteY3" fmla="*/ 2594342 h 2594342"/>
            </a:gdLst>
            <a:ahLst/>
            <a:cxnLst>
              <a:cxn ang="0">
                <a:pos x="connsiteX0" y="connsiteY0"/>
              </a:cxn>
              <a:cxn ang="0">
                <a:pos x="connsiteX1" y="connsiteY1"/>
              </a:cxn>
              <a:cxn ang="0">
                <a:pos x="connsiteX2" y="connsiteY2"/>
              </a:cxn>
              <a:cxn ang="0">
                <a:pos x="connsiteX3" y="connsiteY3"/>
              </a:cxn>
            </a:cxnLst>
            <a:rect l="l" t="t" r="r" b="b"/>
            <a:pathLst>
              <a:path w="3425256" h="2594342">
                <a:moveTo>
                  <a:pt x="0" y="0"/>
                </a:moveTo>
                <a:lnTo>
                  <a:pt x="3425256" y="0"/>
                </a:lnTo>
                <a:lnTo>
                  <a:pt x="3425256" y="2594342"/>
                </a:lnTo>
                <a:lnTo>
                  <a:pt x="0" y="259434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6" name="Picture Placeholder 15">
            <a:extLst>
              <a:ext uri="{FF2B5EF4-FFF2-40B4-BE49-F238E27FC236}">
                <a16:creationId xmlns:a16="http://schemas.microsoft.com/office/drawing/2014/main" id="{83ED07E4-D674-1307-758A-FA8507575C24}"/>
              </a:ext>
            </a:extLst>
          </p:cNvPr>
          <p:cNvSpPr>
            <a:spLocks noGrp="1"/>
          </p:cNvSpPr>
          <p:nvPr>
            <p:ph type="pic" sz="quarter" idx="21" hasCustomPrompt="1"/>
          </p:nvPr>
        </p:nvSpPr>
        <p:spPr>
          <a:xfrm>
            <a:off x="4383372" y="3552458"/>
            <a:ext cx="3425255" cy="2594342"/>
          </a:xfrm>
          <a:custGeom>
            <a:avLst/>
            <a:gdLst>
              <a:gd name="connsiteX0" fmla="*/ 0 w 3425255"/>
              <a:gd name="connsiteY0" fmla="*/ 0 h 2594342"/>
              <a:gd name="connsiteX1" fmla="*/ 3425255 w 3425255"/>
              <a:gd name="connsiteY1" fmla="*/ 0 h 2594342"/>
              <a:gd name="connsiteX2" fmla="*/ 3425255 w 3425255"/>
              <a:gd name="connsiteY2" fmla="*/ 2594342 h 2594342"/>
              <a:gd name="connsiteX3" fmla="*/ 0 w 3425255"/>
              <a:gd name="connsiteY3" fmla="*/ 2594342 h 2594342"/>
            </a:gdLst>
            <a:ahLst/>
            <a:cxnLst>
              <a:cxn ang="0">
                <a:pos x="connsiteX0" y="connsiteY0"/>
              </a:cxn>
              <a:cxn ang="0">
                <a:pos x="connsiteX1" y="connsiteY1"/>
              </a:cxn>
              <a:cxn ang="0">
                <a:pos x="connsiteX2" y="connsiteY2"/>
              </a:cxn>
              <a:cxn ang="0">
                <a:pos x="connsiteX3" y="connsiteY3"/>
              </a:cxn>
            </a:cxnLst>
            <a:rect l="l" t="t" r="r" b="b"/>
            <a:pathLst>
              <a:path w="3425255" h="2594342">
                <a:moveTo>
                  <a:pt x="0" y="0"/>
                </a:moveTo>
                <a:lnTo>
                  <a:pt x="3425255" y="0"/>
                </a:lnTo>
                <a:lnTo>
                  <a:pt x="3425255" y="2594342"/>
                </a:lnTo>
                <a:lnTo>
                  <a:pt x="0" y="259434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5" name="ZoneTexte 4">
            <a:extLst>
              <a:ext uri="{FF2B5EF4-FFF2-40B4-BE49-F238E27FC236}">
                <a16:creationId xmlns:a16="http://schemas.microsoft.com/office/drawing/2014/main" id="{740649FE-D078-4EFF-7680-DC94AF29E786}"/>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D5000DDF-D1DC-348D-4C97-BA3837E2EC04}"/>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7" name="Titre 10">
            <a:extLst>
              <a:ext uri="{FF2B5EF4-FFF2-40B4-BE49-F238E27FC236}">
                <a16:creationId xmlns:a16="http://schemas.microsoft.com/office/drawing/2014/main" id="{9E76C463-F097-4F73-D528-F47954EFAF6D}"/>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7C56B8E1-7395-8578-98C1-15AB5549E715}"/>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pic>
        <p:nvPicPr>
          <p:cNvPr id="9" name="Image 8" descr="Une image contenant Graphique, conception, graphisme, Police&#10;&#10;Description générée automatiquement">
            <a:extLst>
              <a:ext uri="{FF2B5EF4-FFF2-40B4-BE49-F238E27FC236}">
                <a16:creationId xmlns:a16="http://schemas.microsoft.com/office/drawing/2014/main" id="{90CFDB67-B163-5EFF-911C-5EAC6E9F66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745406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034A2A-E0A4-03F3-6793-2DFF75B16E5D}"/>
              </a:ext>
            </a:extLst>
          </p:cNvPr>
          <p:cNvSpPr>
            <a:spLocks noGrp="1"/>
          </p:cNvSpPr>
          <p:nvPr>
            <p:ph type="pic" sz="quarter" idx="15" hasCustomPrompt="1"/>
          </p:nvPr>
        </p:nvSpPr>
        <p:spPr>
          <a:xfrm>
            <a:off x="6753681" y="2246086"/>
            <a:ext cx="1875972" cy="1875972"/>
          </a:xfrm>
          <a:custGeom>
            <a:avLst/>
            <a:gdLst>
              <a:gd name="connsiteX0" fmla="*/ 937986 w 1875972"/>
              <a:gd name="connsiteY0" fmla="*/ 0 h 1875972"/>
              <a:gd name="connsiteX1" fmla="*/ 1875972 w 1875972"/>
              <a:gd name="connsiteY1" fmla="*/ 937986 h 1875972"/>
              <a:gd name="connsiteX2" fmla="*/ 937986 w 1875972"/>
              <a:gd name="connsiteY2" fmla="*/ 1875972 h 1875972"/>
              <a:gd name="connsiteX3" fmla="*/ 0 w 1875972"/>
              <a:gd name="connsiteY3" fmla="*/ 937986 h 1875972"/>
              <a:gd name="connsiteX4" fmla="*/ 937986 w 1875972"/>
              <a:gd name="connsiteY4" fmla="*/ 0 h 187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72" h="1875972">
                <a:moveTo>
                  <a:pt x="937986" y="0"/>
                </a:moveTo>
                <a:cubicBezTo>
                  <a:pt x="1456021" y="0"/>
                  <a:pt x="1875972" y="419951"/>
                  <a:pt x="1875972" y="937986"/>
                </a:cubicBezTo>
                <a:cubicBezTo>
                  <a:pt x="1875972" y="1456021"/>
                  <a:pt x="1456021" y="1875972"/>
                  <a:pt x="937986" y="1875972"/>
                </a:cubicBezTo>
                <a:cubicBezTo>
                  <a:pt x="419951" y="1875972"/>
                  <a:pt x="0" y="1456021"/>
                  <a:pt x="0" y="937986"/>
                </a:cubicBezTo>
                <a:cubicBezTo>
                  <a:pt x="0" y="419951"/>
                  <a:pt x="419951" y="0"/>
                  <a:pt x="937986"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6" name="Picture Placeholder 5">
            <a:extLst>
              <a:ext uri="{FF2B5EF4-FFF2-40B4-BE49-F238E27FC236}">
                <a16:creationId xmlns:a16="http://schemas.microsoft.com/office/drawing/2014/main" id="{A77C8331-6580-5E63-9BAE-AAE321649783}"/>
              </a:ext>
            </a:extLst>
          </p:cNvPr>
          <p:cNvSpPr>
            <a:spLocks noGrp="1"/>
          </p:cNvSpPr>
          <p:nvPr>
            <p:ph type="pic" sz="quarter" idx="16" hasCustomPrompt="1"/>
          </p:nvPr>
        </p:nvSpPr>
        <p:spPr>
          <a:xfrm>
            <a:off x="9442453" y="2246086"/>
            <a:ext cx="1875972" cy="1875972"/>
          </a:xfrm>
          <a:custGeom>
            <a:avLst/>
            <a:gdLst>
              <a:gd name="connsiteX0" fmla="*/ 937986 w 1875972"/>
              <a:gd name="connsiteY0" fmla="*/ 0 h 1875972"/>
              <a:gd name="connsiteX1" fmla="*/ 1875972 w 1875972"/>
              <a:gd name="connsiteY1" fmla="*/ 937986 h 1875972"/>
              <a:gd name="connsiteX2" fmla="*/ 937986 w 1875972"/>
              <a:gd name="connsiteY2" fmla="*/ 1875972 h 1875972"/>
              <a:gd name="connsiteX3" fmla="*/ 0 w 1875972"/>
              <a:gd name="connsiteY3" fmla="*/ 937986 h 1875972"/>
              <a:gd name="connsiteX4" fmla="*/ 937986 w 1875972"/>
              <a:gd name="connsiteY4" fmla="*/ 0 h 1875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72" h="1875972">
                <a:moveTo>
                  <a:pt x="937986" y="0"/>
                </a:moveTo>
                <a:cubicBezTo>
                  <a:pt x="1456021" y="0"/>
                  <a:pt x="1875972" y="419951"/>
                  <a:pt x="1875972" y="937986"/>
                </a:cubicBezTo>
                <a:cubicBezTo>
                  <a:pt x="1875972" y="1456021"/>
                  <a:pt x="1456021" y="1875972"/>
                  <a:pt x="937986" y="1875972"/>
                </a:cubicBezTo>
                <a:cubicBezTo>
                  <a:pt x="419951" y="1875972"/>
                  <a:pt x="0" y="1456021"/>
                  <a:pt x="0" y="937986"/>
                </a:cubicBezTo>
                <a:cubicBezTo>
                  <a:pt x="0" y="419951"/>
                  <a:pt x="419951" y="0"/>
                  <a:pt x="937986"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BCA43F87-ACFE-E737-B641-08AAD37C5070}"/>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ABFEA93A-76FF-7FBF-E938-DBE8316553C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C5FD2F50-0FCB-37B6-AC3C-75F2038CC1C8}"/>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8B9A0344-6CD2-1E59-4537-492793D44835}"/>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428B21AB-4F1C-1DED-A1EB-0664375AFD41}"/>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BC8BEC08-B2E7-1226-CC1B-F732A9EBE847}"/>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C7E9BA19-3D8A-B9CC-A5F2-A717731C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82497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5_Title Slid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2DFF84-FD0F-806E-0976-0597A185E4E7}"/>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3A1B6AAE-DB0C-BCA7-F8A6-9C6F1E432E77}"/>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A444B1E3-1392-92A6-FFFF-7285365D5C87}"/>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FC82C9AB-C55A-69DD-7FE1-E2446D751886}"/>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CCAEB77B-00B1-9E5F-1494-49CB0A7AAEDA}"/>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C617B391-204B-A791-76BF-7D147D745B96}"/>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
        <p:nvSpPr>
          <p:cNvPr id="11" name="Espace réservé pour une image  10">
            <a:extLst>
              <a:ext uri="{FF2B5EF4-FFF2-40B4-BE49-F238E27FC236}">
                <a16:creationId xmlns:a16="http://schemas.microsoft.com/office/drawing/2014/main" id="{9929B055-7CA4-6C57-3BB0-8FDF57C9D596}"/>
              </a:ext>
            </a:extLst>
          </p:cNvPr>
          <p:cNvSpPr>
            <a:spLocks noGrp="1"/>
          </p:cNvSpPr>
          <p:nvPr>
            <p:ph type="pic" sz="quarter" idx="19" hasCustomPrompt="1"/>
          </p:nvPr>
        </p:nvSpPr>
        <p:spPr>
          <a:xfrm>
            <a:off x="5241740" y="1890624"/>
            <a:ext cx="5126822" cy="4728714"/>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96" h="1970374">
                <a:moveTo>
                  <a:pt x="1417097" y="65254"/>
                </a:moveTo>
                <a:cubicBezTo>
                  <a:pt x="2211686" y="-246001"/>
                  <a:pt x="2267394" y="640200"/>
                  <a:pt x="2218594" y="956851"/>
                </a:cubicBezTo>
                <a:cubicBezTo>
                  <a:pt x="2169794" y="1273502"/>
                  <a:pt x="1941988" y="2040813"/>
                  <a:pt x="1124297" y="1965159"/>
                </a:cubicBezTo>
                <a:cubicBezTo>
                  <a:pt x="604362" y="1895992"/>
                  <a:pt x="-40353" y="1512286"/>
                  <a:pt x="1980" y="911201"/>
                </a:cubicBezTo>
                <a:cubicBezTo>
                  <a:pt x="55839" y="539003"/>
                  <a:pt x="622508" y="376509"/>
                  <a:pt x="1417097" y="65254"/>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12" name="Espace réservé pour une image  11">
            <a:extLst>
              <a:ext uri="{FF2B5EF4-FFF2-40B4-BE49-F238E27FC236}">
                <a16:creationId xmlns:a16="http://schemas.microsoft.com/office/drawing/2014/main" id="{0A5742F4-1310-DA87-6949-ADAFF7A492D9}"/>
              </a:ext>
            </a:extLst>
          </p:cNvPr>
          <p:cNvSpPr>
            <a:spLocks noGrp="1"/>
          </p:cNvSpPr>
          <p:nvPr>
            <p:ph type="pic" sz="quarter" idx="22" hasCustomPrompt="1"/>
          </p:nvPr>
        </p:nvSpPr>
        <p:spPr>
          <a:xfrm>
            <a:off x="9227227" y="3793507"/>
            <a:ext cx="3279733" cy="3262614"/>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 name="connsiteX0" fmla="*/ 871687 w 2222251"/>
              <a:gd name="connsiteY0" fmla="*/ 61828 h 2041740"/>
              <a:gd name="connsiteX1" fmla="*/ 2218594 w 2222251"/>
              <a:gd name="connsiteY1" fmla="*/ 1028139 h 2041740"/>
              <a:gd name="connsiteX2" fmla="*/ 1124297 w 2222251"/>
              <a:gd name="connsiteY2" fmla="*/ 2036447 h 2041740"/>
              <a:gd name="connsiteX3" fmla="*/ 1980 w 2222251"/>
              <a:gd name="connsiteY3" fmla="*/ 982489 h 2041740"/>
              <a:gd name="connsiteX4" fmla="*/ 871687 w 2222251"/>
              <a:gd name="connsiteY4" fmla="*/ 61828 h 2041740"/>
              <a:gd name="connsiteX0" fmla="*/ 871459 w 2226254"/>
              <a:gd name="connsiteY0" fmla="*/ 59472 h 1742857"/>
              <a:gd name="connsiteX1" fmla="*/ 2218366 w 2226254"/>
              <a:gd name="connsiteY1" fmla="*/ 1025783 h 1742857"/>
              <a:gd name="connsiteX2" fmla="*/ 1213725 w 2226254"/>
              <a:gd name="connsiteY2" fmla="*/ 1735236 h 1742857"/>
              <a:gd name="connsiteX3" fmla="*/ 1752 w 2226254"/>
              <a:gd name="connsiteY3" fmla="*/ 980133 h 1742857"/>
              <a:gd name="connsiteX4" fmla="*/ 871459 w 2226254"/>
              <a:gd name="connsiteY4" fmla="*/ 59472 h 1742857"/>
              <a:gd name="connsiteX0" fmla="*/ 871459 w 2262820"/>
              <a:gd name="connsiteY0" fmla="*/ 46 h 1682470"/>
              <a:gd name="connsiteX1" fmla="*/ 2255723 w 2262820"/>
              <a:gd name="connsiteY1" fmla="*/ 884172 h 1682470"/>
              <a:gd name="connsiteX2" fmla="*/ 1213725 w 2262820"/>
              <a:gd name="connsiteY2" fmla="*/ 1675810 h 1682470"/>
              <a:gd name="connsiteX3" fmla="*/ 1752 w 2262820"/>
              <a:gd name="connsiteY3" fmla="*/ 920707 h 1682470"/>
              <a:gd name="connsiteX4" fmla="*/ 871459 w 2262820"/>
              <a:gd name="connsiteY4" fmla="*/ 46 h 1682470"/>
              <a:gd name="connsiteX0" fmla="*/ 871237 w 2270862"/>
              <a:gd name="connsiteY0" fmla="*/ 49 h 2031553"/>
              <a:gd name="connsiteX1" fmla="*/ 2255501 w 2270862"/>
              <a:gd name="connsiteY1" fmla="*/ 884175 h 2031553"/>
              <a:gd name="connsiteX2" fmla="*/ 1325573 w 2270862"/>
              <a:gd name="connsiteY2" fmla="*/ 2026967 h 2031553"/>
              <a:gd name="connsiteX3" fmla="*/ 1530 w 2270862"/>
              <a:gd name="connsiteY3" fmla="*/ 920710 h 2031553"/>
              <a:gd name="connsiteX4" fmla="*/ 871237 w 2270862"/>
              <a:gd name="connsiteY4" fmla="*/ 49 h 2031553"/>
              <a:gd name="connsiteX0" fmla="*/ 871580 w 2271205"/>
              <a:gd name="connsiteY0" fmla="*/ 49 h 2031553"/>
              <a:gd name="connsiteX1" fmla="*/ 2255844 w 2271205"/>
              <a:gd name="connsiteY1" fmla="*/ 884175 h 2031553"/>
              <a:gd name="connsiteX2" fmla="*/ 1325916 w 2271205"/>
              <a:gd name="connsiteY2" fmla="*/ 2026967 h 2031553"/>
              <a:gd name="connsiteX3" fmla="*/ 1873 w 2271205"/>
              <a:gd name="connsiteY3" fmla="*/ 920710 h 2031553"/>
              <a:gd name="connsiteX4" fmla="*/ 871580 w 2271205"/>
              <a:gd name="connsiteY4" fmla="*/ 49 h 2031553"/>
              <a:gd name="connsiteX0" fmla="*/ 871580 w 2269382"/>
              <a:gd name="connsiteY0" fmla="*/ 49 h 2140234"/>
              <a:gd name="connsiteX1" fmla="*/ 2255844 w 2269382"/>
              <a:gd name="connsiteY1" fmla="*/ 884175 h 2140234"/>
              <a:gd name="connsiteX2" fmla="*/ 1325916 w 2269382"/>
              <a:gd name="connsiteY2" fmla="*/ 2026967 h 2140234"/>
              <a:gd name="connsiteX3" fmla="*/ 1873 w 2269382"/>
              <a:gd name="connsiteY3" fmla="*/ 920710 h 2140234"/>
              <a:gd name="connsiteX4" fmla="*/ 871580 w 2269382"/>
              <a:gd name="connsiteY4" fmla="*/ 49 h 2140234"/>
              <a:gd name="connsiteX0" fmla="*/ 871580 w 2348719"/>
              <a:gd name="connsiteY0" fmla="*/ 83 h 2156142"/>
              <a:gd name="connsiteX1" fmla="*/ 2255844 w 2348719"/>
              <a:gd name="connsiteY1" fmla="*/ 884209 h 2156142"/>
              <a:gd name="connsiteX2" fmla="*/ 1325916 w 2348719"/>
              <a:gd name="connsiteY2" fmla="*/ 2027001 h 2156142"/>
              <a:gd name="connsiteX3" fmla="*/ 1873 w 2348719"/>
              <a:gd name="connsiteY3" fmla="*/ 920744 h 2156142"/>
              <a:gd name="connsiteX4" fmla="*/ 871580 w 2348719"/>
              <a:gd name="connsiteY4" fmla="*/ 83 h 2156142"/>
              <a:gd name="connsiteX0" fmla="*/ 871580 w 2348719"/>
              <a:gd name="connsiteY0" fmla="*/ 4638 h 2160697"/>
              <a:gd name="connsiteX1" fmla="*/ 2255844 w 2348719"/>
              <a:gd name="connsiteY1" fmla="*/ 888764 h 2160697"/>
              <a:gd name="connsiteX2" fmla="*/ 1325916 w 2348719"/>
              <a:gd name="connsiteY2" fmla="*/ 2031556 h 2160697"/>
              <a:gd name="connsiteX3" fmla="*/ 1873 w 2348719"/>
              <a:gd name="connsiteY3" fmla="*/ 925299 h 2160697"/>
              <a:gd name="connsiteX4" fmla="*/ 871580 w 2348719"/>
              <a:gd name="connsiteY4" fmla="*/ 4638 h 2160697"/>
              <a:gd name="connsiteX0" fmla="*/ 871580 w 2348719"/>
              <a:gd name="connsiteY0" fmla="*/ 3494 h 2159553"/>
              <a:gd name="connsiteX1" fmla="*/ 2255844 w 2348719"/>
              <a:gd name="connsiteY1" fmla="*/ 887620 h 2159553"/>
              <a:gd name="connsiteX2" fmla="*/ 1325916 w 2348719"/>
              <a:gd name="connsiteY2" fmla="*/ 2030412 h 2159553"/>
              <a:gd name="connsiteX3" fmla="*/ 1873 w 2348719"/>
              <a:gd name="connsiteY3" fmla="*/ 924155 h 2159553"/>
              <a:gd name="connsiteX4" fmla="*/ 871580 w 2348719"/>
              <a:gd name="connsiteY4" fmla="*/ 3494 h 2159553"/>
              <a:gd name="connsiteX0" fmla="*/ 871580 w 2348719"/>
              <a:gd name="connsiteY0" fmla="*/ 11971 h 2168030"/>
              <a:gd name="connsiteX1" fmla="*/ 2255844 w 2348719"/>
              <a:gd name="connsiteY1" fmla="*/ 896097 h 2168030"/>
              <a:gd name="connsiteX2" fmla="*/ 1325916 w 2348719"/>
              <a:gd name="connsiteY2" fmla="*/ 2038889 h 2168030"/>
              <a:gd name="connsiteX3" fmla="*/ 1873 w 2348719"/>
              <a:gd name="connsiteY3" fmla="*/ 932632 h 2168030"/>
              <a:gd name="connsiteX4" fmla="*/ 871580 w 2348719"/>
              <a:gd name="connsiteY4" fmla="*/ 11971 h 2168030"/>
              <a:gd name="connsiteX0" fmla="*/ 871580 w 2348719"/>
              <a:gd name="connsiteY0" fmla="*/ 2482 h 2158541"/>
              <a:gd name="connsiteX1" fmla="*/ 2255844 w 2348719"/>
              <a:gd name="connsiteY1" fmla="*/ 886608 h 2158541"/>
              <a:gd name="connsiteX2" fmla="*/ 1325916 w 2348719"/>
              <a:gd name="connsiteY2" fmla="*/ 2029400 h 2158541"/>
              <a:gd name="connsiteX3" fmla="*/ 1873 w 2348719"/>
              <a:gd name="connsiteY3" fmla="*/ 923143 h 2158541"/>
              <a:gd name="connsiteX4" fmla="*/ 871580 w 2348719"/>
              <a:gd name="connsiteY4" fmla="*/ 2482 h 2158541"/>
              <a:gd name="connsiteX0" fmla="*/ 1633660 w 2268285"/>
              <a:gd name="connsiteY0" fmla="*/ 1592 h 2141777"/>
              <a:gd name="connsiteX1" fmla="*/ 2255844 w 2268285"/>
              <a:gd name="connsiteY1" fmla="*/ 885718 h 2141777"/>
              <a:gd name="connsiteX2" fmla="*/ 1325916 w 2268285"/>
              <a:gd name="connsiteY2" fmla="*/ 2028510 h 2141777"/>
              <a:gd name="connsiteX3" fmla="*/ 1873 w 2268285"/>
              <a:gd name="connsiteY3" fmla="*/ 922253 h 2141777"/>
              <a:gd name="connsiteX4" fmla="*/ 1633660 w 2268285"/>
              <a:gd name="connsiteY4" fmla="*/ 1592 h 2141777"/>
              <a:gd name="connsiteX0" fmla="*/ 1633660 w 2257698"/>
              <a:gd name="connsiteY0" fmla="*/ 1970 h 2150157"/>
              <a:gd name="connsiteX1" fmla="*/ 2255844 w 2257698"/>
              <a:gd name="connsiteY1" fmla="*/ 886096 h 2150157"/>
              <a:gd name="connsiteX2" fmla="*/ 1325916 w 2257698"/>
              <a:gd name="connsiteY2" fmla="*/ 2028888 h 2150157"/>
              <a:gd name="connsiteX3" fmla="*/ 1873 w 2257698"/>
              <a:gd name="connsiteY3" fmla="*/ 922631 h 2150157"/>
              <a:gd name="connsiteX4" fmla="*/ 1633660 w 2257698"/>
              <a:gd name="connsiteY4" fmla="*/ 1970 h 21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98" h="2150157">
                <a:moveTo>
                  <a:pt x="1633660" y="1970"/>
                </a:moveTo>
                <a:cubicBezTo>
                  <a:pt x="2218520" y="-34004"/>
                  <a:pt x="2269778" y="428734"/>
                  <a:pt x="2255844" y="886096"/>
                </a:cubicBezTo>
                <a:cubicBezTo>
                  <a:pt x="2241910" y="1343458"/>
                  <a:pt x="2098779" y="2530410"/>
                  <a:pt x="1325916" y="2028888"/>
                </a:cubicBezTo>
                <a:cubicBezTo>
                  <a:pt x="641611" y="1511439"/>
                  <a:pt x="-40460" y="1523716"/>
                  <a:pt x="1873" y="922631"/>
                </a:cubicBezTo>
                <a:cubicBezTo>
                  <a:pt x="55732" y="550433"/>
                  <a:pt x="1048800" y="37944"/>
                  <a:pt x="1633660" y="197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pic>
        <p:nvPicPr>
          <p:cNvPr id="13" name="Image 12" descr="Une image contenant Graphique, conception, graphisme, Police&#10;&#10;Description générée automatiquement">
            <a:extLst>
              <a:ext uri="{FF2B5EF4-FFF2-40B4-BE49-F238E27FC236}">
                <a16:creationId xmlns:a16="http://schemas.microsoft.com/office/drawing/2014/main" id="{715B6DBE-1776-FB8C-4852-BE80F8198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21840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A4D28-2B9B-FC78-0562-F36B42194F74}"/>
              </a:ext>
            </a:extLst>
          </p:cNvPr>
          <p:cNvSpPr>
            <a:spLocks noGrp="1"/>
          </p:cNvSpPr>
          <p:nvPr>
            <p:ph type="pic" sz="quarter" idx="15" hasCustomPrompt="1"/>
          </p:nvPr>
        </p:nvSpPr>
        <p:spPr>
          <a:xfrm>
            <a:off x="4214305" y="2209050"/>
            <a:ext cx="4349761" cy="4648951"/>
          </a:xfrm>
          <a:custGeom>
            <a:avLst/>
            <a:gdLst>
              <a:gd name="connsiteX0" fmla="*/ 0 w 4349761"/>
              <a:gd name="connsiteY0" fmla="*/ 0 h 4648951"/>
              <a:gd name="connsiteX1" fmla="*/ 4349761 w 4349761"/>
              <a:gd name="connsiteY1" fmla="*/ 0 h 4648951"/>
              <a:gd name="connsiteX2" fmla="*/ 4349761 w 4349761"/>
              <a:gd name="connsiteY2" fmla="*/ 4648951 h 4648951"/>
              <a:gd name="connsiteX3" fmla="*/ 0 w 4349761"/>
              <a:gd name="connsiteY3" fmla="*/ 4648951 h 4648951"/>
            </a:gdLst>
            <a:ahLst/>
            <a:cxnLst>
              <a:cxn ang="0">
                <a:pos x="connsiteX0" y="connsiteY0"/>
              </a:cxn>
              <a:cxn ang="0">
                <a:pos x="connsiteX1" y="connsiteY1"/>
              </a:cxn>
              <a:cxn ang="0">
                <a:pos x="connsiteX2" y="connsiteY2"/>
              </a:cxn>
              <a:cxn ang="0">
                <a:pos x="connsiteX3" y="connsiteY3"/>
              </a:cxn>
            </a:cxnLst>
            <a:rect l="l" t="t" r="r" b="b"/>
            <a:pathLst>
              <a:path w="4349761" h="4648951">
                <a:moveTo>
                  <a:pt x="0" y="0"/>
                </a:moveTo>
                <a:lnTo>
                  <a:pt x="4349761" y="0"/>
                </a:lnTo>
                <a:lnTo>
                  <a:pt x="4349761" y="4648951"/>
                </a:lnTo>
                <a:lnTo>
                  <a:pt x="0" y="4648951"/>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96DEFC40-0228-A697-F1A2-C8CAE400D3E7}"/>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1F2EC2B1-4F81-E93F-B9E3-817D1DA5FE75}"/>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9" name="Titre 10">
            <a:extLst>
              <a:ext uri="{FF2B5EF4-FFF2-40B4-BE49-F238E27FC236}">
                <a16:creationId xmlns:a16="http://schemas.microsoft.com/office/drawing/2014/main" id="{891B088C-4076-0B35-F3FF-96F405BDC83D}"/>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10" name="Espace réservé du texte 17">
            <a:extLst>
              <a:ext uri="{FF2B5EF4-FFF2-40B4-BE49-F238E27FC236}">
                <a16:creationId xmlns:a16="http://schemas.microsoft.com/office/drawing/2014/main" id="{3CC5FDFB-5FC5-C6BB-2809-04E7686E5139}"/>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11" name="Straight Connector 20">
            <a:extLst>
              <a:ext uri="{FF2B5EF4-FFF2-40B4-BE49-F238E27FC236}">
                <a16:creationId xmlns:a16="http://schemas.microsoft.com/office/drawing/2014/main" id="{6FAF00BE-11B8-5E86-966C-A3A8B2A0C5AF}"/>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3E708DB9-D24F-2EEE-C100-C04D1B248476}"/>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Tree>
    <p:extLst>
      <p:ext uri="{BB962C8B-B14F-4D97-AF65-F5344CB8AC3E}">
        <p14:creationId xmlns:p14="http://schemas.microsoft.com/office/powerpoint/2010/main" val="966246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3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CDB682B1-4932-2E2D-A870-1E4E069090C4}"/>
              </a:ext>
            </a:extLst>
          </p:cNvPr>
          <p:cNvSpPr>
            <a:spLocks noGrp="1"/>
          </p:cNvSpPr>
          <p:nvPr>
            <p:ph type="pic" sz="quarter" idx="18" hasCustomPrompt="1"/>
          </p:nvPr>
        </p:nvSpPr>
        <p:spPr>
          <a:xfrm>
            <a:off x="0" y="0"/>
            <a:ext cx="12192000" cy="6858000"/>
          </a:xfrm>
          <a:custGeom>
            <a:avLst/>
            <a:gdLst>
              <a:gd name="connsiteX0" fmla="*/ 0 w 3759200"/>
              <a:gd name="connsiteY0" fmla="*/ 0 h 4305300"/>
              <a:gd name="connsiteX1" fmla="*/ 3759200 w 3759200"/>
              <a:gd name="connsiteY1" fmla="*/ 0 h 4305300"/>
              <a:gd name="connsiteX2" fmla="*/ 3759200 w 3759200"/>
              <a:gd name="connsiteY2" fmla="*/ 4305300 h 4305300"/>
              <a:gd name="connsiteX3" fmla="*/ 0 w 3759200"/>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3759200" h="4305300">
                <a:moveTo>
                  <a:pt x="0" y="0"/>
                </a:moveTo>
                <a:lnTo>
                  <a:pt x="3759200" y="0"/>
                </a:lnTo>
                <a:lnTo>
                  <a:pt x="3759200" y="4305300"/>
                </a:lnTo>
                <a:lnTo>
                  <a:pt x="0" y="43053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8" name="Espace réservé du texte 17">
            <a:extLst>
              <a:ext uri="{FF2B5EF4-FFF2-40B4-BE49-F238E27FC236}">
                <a16:creationId xmlns:a16="http://schemas.microsoft.com/office/drawing/2014/main" id="{FC82C9AB-C55A-69DD-7FE1-E2446D751886}"/>
              </a:ext>
            </a:extLst>
          </p:cNvPr>
          <p:cNvSpPr>
            <a:spLocks noGrp="1"/>
          </p:cNvSpPr>
          <p:nvPr>
            <p:ph type="body" sz="quarter" idx="17" hasCustomPrompt="1"/>
          </p:nvPr>
        </p:nvSpPr>
        <p:spPr>
          <a:xfrm>
            <a:off x="838200" y="731838"/>
            <a:ext cx="5461000" cy="659752"/>
          </a:xfrm>
          <a:prstGeom prst="rect">
            <a:avLst/>
          </a:prstGeom>
        </p:spPr>
        <p:txBody>
          <a:bodyPr/>
          <a:lstStyle>
            <a:lvl1pPr marL="0" indent="0">
              <a:buNone/>
              <a:defRPr sz="1400" b="0" i="0">
                <a:latin typeface="Lexend Light" pitchFamily="2" charset="77"/>
              </a:defRPr>
            </a:lvl1pPr>
          </a:lstStyle>
          <a:p>
            <a:pPr lvl="0"/>
            <a:r>
              <a:rPr lang="fr-FR" dirty="0"/>
              <a:t>RUBRIQUE</a:t>
            </a:r>
          </a:p>
        </p:txBody>
      </p:sp>
    </p:spTree>
    <p:extLst>
      <p:ext uri="{BB962C8B-B14F-4D97-AF65-F5344CB8AC3E}">
        <p14:creationId xmlns:p14="http://schemas.microsoft.com/office/powerpoint/2010/main" val="3596498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6F3E4-C342-200B-6C06-13C05D0E0206}"/>
              </a:ext>
            </a:extLst>
          </p:cNvPr>
          <p:cNvSpPr/>
          <p:nvPr userDrawn="1"/>
        </p:nvSpPr>
        <p:spPr>
          <a:xfrm>
            <a:off x="6654428" y="1174603"/>
            <a:ext cx="5537572" cy="5683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9F82E0F3-0227-D211-E956-91E8985F95FB}"/>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solidFill>
                  <a:schemeClr val="bg1"/>
                </a:solidFill>
                <a:latin typeface="Lexend Light" pitchFamily="2" charset="77"/>
              </a:rPr>
              <a:pPr algn="r"/>
              <a:t>‹N°›</a:t>
            </a:fld>
            <a:endParaRPr lang="fr-FR" sz="1000" b="0" i="0" dirty="0">
              <a:solidFill>
                <a:schemeClr val="bg1"/>
              </a:solidFill>
              <a:latin typeface="Lexend Light" pitchFamily="2" charset="77"/>
            </a:endParaRPr>
          </a:p>
        </p:txBody>
      </p:sp>
      <p:sp>
        <p:nvSpPr>
          <p:cNvPr id="6" name="TextBox 13">
            <a:extLst>
              <a:ext uri="{FF2B5EF4-FFF2-40B4-BE49-F238E27FC236}">
                <a16:creationId xmlns:a16="http://schemas.microsoft.com/office/drawing/2014/main" id="{599D92DB-9C3E-CB0C-C468-574E9FD57407}"/>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2025</a:t>
            </a:r>
          </a:p>
        </p:txBody>
      </p:sp>
      <p:sp>
        <p:nvSpPr>
          <p:cNvPr id="7" name="Titre 10">
            <a:extLst>
              <a:ext uri="{FF2B5EF4-FFF2-40B4-BE49-F238E27FC236}">
                <a16:creationId xmlns:a16="http://schemas.microsoft.com/office/drawing/2014/main" id="{85097739-0663-65B1-A560-88E59935F1D2}"/>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A674975F-1924-F29F-9AB9-0B715F720489}"/>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sp>
        <p:nvSpPr>
          <p:cNvPr id="10" name="Espace réservé du texte 11">
            <a:extLst>
              <a:ext uri="{FF2B5EF4-FFF2-40B4-BE49-F238E27FC236}">
                <a16:creationId xmlns:a16="http://schemas.microsoft.com/office/drawing/2014/main" id="{1482E49A-B464-E3D6-5D3C-8FA3965CF825}"/>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
        <p:nvSpPr>
          <p:cNvPr id="11" name="Espace réservé pour une image  10">
            <a:extLst>
              <a:ext uri="{FF2B5EF4-FFF2-40B4-BE49-F238E27FC236}">
                <a16:creationId xmlns:a16="http://schemas.microsoft.com/office/drawing/2014/main" id="{82277FCB-7FC8-BFE4-0330-8308DBD8F7BA}"/>
              </a:ext>
            </a:extLst>
          </p:cNvPr>
          <p:cNvSpPr>
            <a:spLocks noGrp="1"/>
          </p:cNvSpPr>
          <p:nvPr>
            <p:ph type="pic" sz="quarter" idx="21" hasCustomPrompt="1"/>
          </p:nvPr>
        </p:nvSpPr>
        <p:spPr>
          <a:xfrm>
            <a:off x="5333965" y="2264626"/>
            <a:ext cx="4561875" cy="4075214"/>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 name="connsiteX0" fmla="*/ 871687 w 2222251"/>
              <a:gd name="connsiteY0" fmla="*/ 61828 h 2041740"/>
              <a:gd name="connsiteX1" fmla="*/ 2218594 w 2222251"/>
              <a:gd name="connsiteY1" fmla="*/ 1028139 h 2041740"/>
              <a:gd name="connsiteX2" fmla="*/ 1124297 w 2222251"/>
              <a:gd name="connsiteY2" fmla="*/ 2036447 h 2041740"/>
              <a:gd name="connsiteX3" fmla="*/ 1980 w 2222251"/>
              <a:gd name="connsiteY3" fmla="*/ 982489 h 2041740"/>
              <a:gd name="connsiteX4" fmla="*/ 871687 w 2222251"/>
              <a:gd name="connsiteY4" fmla="*/ 61828 h 2041740"/>
              <a:gd name="connsiteX0" fmla="*/ 871459 w 2226254"/>
              <a:gd name="connsiteY0" fmla="*/ 59472 h 1742857"/>
              <a:gd name="connsiteX1" fmla="*/ 2218366 w 2226254"/>
              <a:gd name="connsiteY1" fmla="*/ 1025783 h 1742857"/>
              <a:gd name="connsiteX2" fmla="*/ 1213725 w 2226254"/>
              <a:gd name="connsiteY2" fmla="*/ 1735236 h 1742857"/>
              <a:gd name="connsiteX3" fmla="*/ 1752 w 2226254"/>
              <a:gd name="connsiteY3" fmla="*/ 980133 h 1742857"/>
              <a:gd name="connsiteX4" fmla="*/ 871459 w 2226254"/>
              <a:gd name="connsiteY4" fmla="*/ 59472 h 1742857"/>
              <a:gd name="connsiteX0" fmla="*/ 871459 w 2262820"/>
              <a:gd name="connsiteY0" fmla="*/ 46 h 1682470"/>
              <a:gd name="connsiteX1" fmla="*/ 2255723 w 2262820"/>
              <a:gd name="connsiteY1" fmla="*/ 884172 h 1682470"/>
              <a:gd name="connsiteX2" fmla="*/ 1213725 w 2262820"/>
              <a:gd name="connsiteY2" fmla="*/ 1675810 h 1682470"/>
              <a:gd name="connsiteX3" fmla="*/ 1752 w 2262820"/>
              <a:gd name="connsiteY3" fmla="*/ 920707 h 1682470"/>
              <a:gd name="connsiteX4" fmla="*/ 871459 w 2262820"/>
              <a:gd name="connsiteY4" fmla="*/ 46 h 1682470"/>
              <a:gd name="connsiteX0" fmla="*/ 871237 w 2270862"/>
              <a:gd name="connsiteY0" fmla="*/ 49 h 2031553"/>
              <a:gd name="connsiteX1" fmla="*/ 2255501 w 2270862"/>
              <a:gd name="connsiteY1" fmla="*/ 884175 h 2031553"/>
              <a:gd name="connsiteX2" fmla="*/ 1325573 w 2270862"/>
              <a:gd name="connsiteY2" fmla="*/ 2026967 h 2031553"/>
              <a:gd name="connsiteX3" fmla="*/ 1530 w 2270862"/>
              <a:gd name="connsiteY3" fmla="*/ 920710 h 2031553"/>
              <a:gd name="connsiteX4" fmla="*/ 871237 w 2270862"/>
              <a:gd name="connsiteY4" fmla="*/ 49 h 2031553"/>
              <a:gd name="connsiteX0" fmla="*/ 871580 w 2271205"/>
              <a:gd name="connsiteY0" fmla="*/ 49 h 2031553"/>
              <a:gd name="connsiteX1" fmla="*/ 2255844 w 2271205"/>
              <a:gd name="connsiteY1" fmla="*/ 884175 h 2031553"/>
              <a:gd name="connsiteX2" fmla="*/ 1325916 w 2271205"/>
              <a:gd name="connsiteY2" fmla="*/ 2026967 h 2031553"/>
              <a:gd name="connsiteX3" fmla="*/ 1873 w 2271205"/>
              <a:gd name="connsiteY3" fmla="*/ 920710 h 2031553"/>
              <a:gd name="connsiteX4" fmla="*/ 871580 w 2271205"/>
              <a:gd name="connsiteY4" fmla="*/ 49 h 2031553"/>
              <a:gd name="connsiteX0" fmla="*/ 871580 w 2269382"/>
              <a:gd name="connsiteY0" fmla="*/ 49 h 2140234"/>
              <a:gd name="connsiteX1" fmla="*/ 2255844 w 2269382"/>
              <a:gd name="connsiteY1" fmla="*/ 884175 h 2140234"/>
              <a:gd name="connsiteX2" fmla="*/ 1325916 w 2269382"/>
              <a:gd name="connsiteY2" fmla="*/ 2026967 h 2140234"/>
              <a:gd name="connsiteX3" fmla="*/ 1873 w 2269382"/>
              <a:gd name="connsiteY3" fmla="*/ 920710 h 2140234"/>
              <a:gd name="connsiteX4" fmla="*/ 871580 w 2269382"/>
              <a:gd name="connsiteY4" fmla="*/ 49 h 2140234"/>
              <a:gd name="connsiteX0" fmla="*/ 871580 w 2348719"/>
              <a:gd name="connsiteY0" fmla="*/ 83 h 2156142"/>
              <a:gd name="connsiteX1" fmla="*/ 2255844 w 2348719"/>
              <a:gd name="connsiteY1" fmla="*/ 884209 h 2156142"/>
              <a:gd name="connsiteX2" fmla="*/ 1325916 w 2348719"/>
              <a:gd name="connsiteY2" fmla="*/ 2027001 h 2156142"/>
              <a:gd name="connsiteX3" fmla="*/ 1873 w 2348719"/>
              <a:gd name="connsiteY3" fmla="*/ 920744 h 2156142"/>
              <a:gd name="connsiteX4" fmla="*/ 871580 w 2348719"/>
              <a:gd name="connsiteY4" fmla="*/ 83 h 2156142"/>
              <a:gd name="connsiteX0" fmla="*/ 871580 w 2348719"/>
              <a:gd name="connsiteY0" fmla="*/ 4638 h 2160697"/>
              <a:gd name="connsiteX1" fmla="*/ 2255844 w 2348719"/>
              <a:gd name="connsiteY1" fmla="*/ 888764 h 2160697"/>
              <a:gd name="connsiteX2" fmla="*/ 1325916 w 2348719"/>
              <a:gd name="connsiteY2" fmla="*/ 2031556 h 2160697"/>
              <a:gd name="connsiteX3" fmla="*/ 1873 w 2348719"/>
              <a:gd name="connsiteY3" fmla="*/ 925299 h 2160697"/>
              <a:gd name="connsiteX4" fmla="*/ 871580 w 2348719"/>
              <a:gd name="connsiteY4" fmla="*/ 4638 h 2160697"/>
              <a:gd name="connsiteX0" fmla="*/ 871580 w 2348719"/>
              <a:gd name="connsiteY0" fmla="*/ 3494 h 2159553"/>
              <a:gd name="connsiteX1" fmla="*/ 2255844 w 2348719"/>
              <a:gd name="connsiteY1" fmla="*/ 887620 h 2159553"/>
              <a:gd name="connsiteX2" fmla="*/ 1325916 w 2348719"/>
              <a:gd name="connsiteY2" fmla="*/ 2030412 h 2159553"/>
              <a:gd name="connsiteX3" fmla="*/ 1873 w 2348719"/>
              <a:gd name="connsiteY3" fmla="*/ 924155 h 2159553"/>
              <a:gd name="connsiteX4" fmla="*/ 871580 w 2348719"/>
              <a:gd name="connsiteY4" fmla="*/ 3494 h 2159553"/>
              <a:gd name="connsiteX0" fmla="*/ 871580 w 2348719"/>
              <a:gd name="connsiteY0" fmla="*/ 11971 h 2168030"/>
              <a:gd name="connsiteX1" fmla="*/ 2255844 w 2348719"/>
              <a:gd name="connsiteY1" fmla="*/ 896097 h 2168030"/>
              <a:gd name="connsiteX2" fmla="*/ 1325916 w 2348719"/>
              <a:gd name="connsiteY2" fmla="*/ 2038889 h 2168030"/>
              <a:gd name="connsiteX3" fmla="*/ 1873 w 2348719"/>
              <a:gd name="connsiteY3" fmla="*/ 932632 h 2168030"/>
              <a:gd name="connsiteX4" fmla="*/ 871580 w 2348719"/>
              <a:gd name="connsiteY4" fmla="*/ 11971 h 2168030"/>
              <a:gd name="connsiteX0" fmla="*/ 871580 w 2348719"/>
              <a:gd name="connsiteY0" fmla="*/ 2482 h 2158541"/>
              <a:gd name="connsiteX1" fmla="*/ 2255844 w 2348719"/>
              <a:gd name="connsiteY1" fmla="*/ 886608 h 2158541"/>
              <a:gd name="connsiteX2" fmla="*/ 1325916 w 2348719"/>
              <a:gd name="connsiteY2" fmla="*/ 2029400 h 2158541"/>
              <a:gd name="connsiteX3" fmla="*/ 1873 w 2348719"/>
              <a:gd name="connsiteY3" fmla="*/ 923143 h 2158541"/>
              <a:gd name="connsiteX4" fmla="*/ 871580 w 2348719"/>
              <a:gd name="connsiteY4" fmla="*/ 2482 h 215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719" h="2158541">
                <a:moveTo>
                  <a:pt x="871580" y="2482"/>
                </a:moveTo>
                <a:cubicBezTo>
                  <a:pt x="1456440" y="-33492"/>
                  <a:pt x="1955980" y="324647"/>
                  <a:pt x="2255844" y="886608"/>
                </a:cubicBezTo>
                <a:cubicBezTo>
                  <a:pt x="2555708" y="1448569"/>
                  <a:pt x="2098779" y="2530922"/>
                  <a:pt x="1325916" y="2029400"/>
                </a:cubicBezTo>
                <a:cubicBezTo>
                  <a:pt x="641611" y="1511951"/>
                  <a:pt x="-40460" y="1524228"/>
                  <a:pt x="1873" y="923143"/>
                </a:cubicBezTo>
                <a:cubicBezTo>
                  <a:pt x="55732" y="550945"/>
                  <a:pt x="286720" y="38456"/>
                  <a:pt x="871580" y="2482"/>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pic>
        <p:nvPicPr>
          <p:cNvPr id="12" name="Image 11" descr="Une image contenant Graphique, conception, graphisme, Police&#10;&#10;Description générée automatiquement">
            <a:extLst>
              <a:ext uri="{FF2B5EF4-FFF2-40B4-BE49-F238E27FC236}">
                <a16:creationId xmlns:a16="http://schemas.microsoft.com/office/drawing/2014/main" id="{DF89780D-1B97-617D-E22B-240D6CDA6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60883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EFCA1C-7FE5-B9DD-CCD3-9543E9A40B34}"/>
              </a:ext>
            </a:extLst>
          </p:cNvPr>
          <p:cNvSpPr/>
          <p:nvPr userDrawn="1"/>
        </p:nvSpPr>
        <p:spPr>
          <a:xfrm>
            <a:off x="4876800" y="0"/>
            <a:ext cx="73152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B88FAA4-38DA-4F0F-29A0-7731027ED111}"/>
              </a:ext>
            </a:extLst>
          </p:cNvPr>
          <p:cNvSpPr>
            <a:spLocks noGrp="1"/>
          </p:cNvSpPr>
          <p:nvPr>
            <p:ph type="pic" sz="quarter" idx="15" hasCustomPrompt="1"/>
          </p:nvPr>
        </p:nvSpPr>
        <p:spPr>
          <a:xfrm>
            <a:off x="4876800" y="1600653"/>
            <a:ext cx="4095750" cy="5253223"/>
          </a:xfrm>
          <a:custGeom>
            <a:avLst/>
            <a:gdLst>
              <a:gd name="connsiteX0" fmla="*/ 0 w 4095750"/>
              <a:gd name="connsiteY0" fmla="*/ 0 h 5253223"/>
              <a:gd name="connsiteX1" fmla="*/ 4095750 w 4095750"/>
              <a:gd name="connsiteY1" fmla="*/ 0 h 5253223"/>
              <a:gd name="connsiteX2" fmla="*/ 4095750 w 4095750"/>
              <a:gd name="connsiteY2" fmla="*/ 5253223 h 5253223"/>
              <a:gd name="connsiteX3" fmla="*/ 0 w 4095750"/>
              <a:gd name="connsiteY3" fmla="*/ 5253223 h 5253223"/>
            </a:gdLst>
            <a:ahLst/>
            <a:cxnLst>
              <a:cxn ang="0">
                <a:pos x="connsiteX0" y="connsiteY0"/>
              </a:cxn>
              <a:cxn ang="0">
                <a:pos x="connsiteX1" y="connsiteY1"/>
              </a:cxn>
              <a:cxn ang="0">
                <a:pos x="connsiteX2" y="connsiteY2"/>
              </a:cxn>
              <a:cxn ang="0">
                <a:pos x="connsiteX3" y="connsiteY3"/>
              </a:cxn>
            </a:cxnLst>
            <a:rect l="l" t="t" r="r" b="b"/>
            <a:pathLst>
              <a:path w="4095750" h="5253223">
                <a:moveTo>
                  <a:pt x="0" y="0"/>
                </a:moveTo>
                <a:lnTo>
                  <a:pt x="4095750" y="0"/>
                </a:lnTo>
                <a:lnTo>
                  <a:pt x="4095750" y="5253223"/>
                </a:lnTo>
                <a:lnTo>
                  <a:pt x="0" y="5253223"/>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6" name="ZoneTexte 5">
            <a:extLst>
              <a:ext uri="{FF2B5EF4-FFF2-40B4-BE49-F238E27FC236}">
                <a16:creationId xmlns:a16="http://schemas.microsoft.com/office/drawing/2014/main" id="{0AC0DF78-9D8D-CA9E-A0CA-6FDF11BF7D3E}"/>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7" name="TextBox 13">
            <a:extLst>
              <a:ext uri="{FF2B5EF4-FFF2-40B4-BE49-F238E27FC236}">
                <a16:creationId xmlns:a16="http://schemas.microsoft.com/office/drawing/2014/main" id="{55ADB218-FA92-393A-ED42-3F41DBA7C973}"/>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8" name="Titre 10">
            <a:extLst>
              <a:ext uri="{FF2B5EF4-FFF2-40B4-BE49-F238E27FC236}">
                <a16:creationId xmlns:a16="http://schemas.microsoft.com/office/drawing/2014/main" id="{213600EC-4F1D-9F4C-5744-8D1F3CD531EB}"/>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9" name="Espace réservé du texte 17">
            <a:extLst>
              <a:ext uri="{FF2B5EF4-FFF2-40B4-BE49-F238E27FC236}">
                <a16:creationId xmlns:a16="http://schemas.microsoft.com/office/drawing/2014/main" id="{B028C5EA-47EF-1C9A-50D7-05BD2E410F9C}"/>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10" name="Straight Connector 20">
            <a:extLst>
              <a:ext uri="{FF2B5EF4-FFF2-40B4-BE49-F238E27FC236}">
                <a16:creationId xmlns:a16="http://schemas.microsoft.com/office/drawing/2014/main" id="{72FEBEE0-DAD6-7CDB-5E60-10C663245826}"/>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1">
            <a:extLst>
              <a:ext uri="{FF2B5EF4-FFF2-40B4-BE49-F238E27FC236}">
                <a16:creationId xmlns:a16="http://schemas.microsoft.com/office/drawing/2014/main" id="{BEB02FD6-B836-BB59-044A-2F97AF444013}"/>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2" name="Image 11" descr="Une image contenant Graphique, conception, graphisme, Police&#10;&#10;Description générée automatiquement">
            <a:extLst>
              <a:ext uri="{FF2B5EF4-FFF2-40B4-BE49-F238E27FC236}">
                <a16:creationId xmlns:a16="http://schemas.microsoft.com/office/drawing/2014/main" id="{72638A26-030E-4ED9-EEE2-C8282F27D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884263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78EE10-FE11-CA90-04C2-E576FC958F5A}"/>
              </a:ext>
            </a:extLst>
          </p:cNvPr>
          <p:cNvSpPr>
            <a:spLocks noGrp="1"/>
          </p:cNvSpPr>
          <p:nvPr>
            <p:ph type="pic" sz="quarter" idx="15" hasCustomPrompt="1"/>
          </p:nvPr>
        </p:nvSpPr>
        <p:spPr>
          <a:xfrm>
            <a:off x="4591050" y="3415144"/>
            <a:ext cx="4057650" cy="3456705"/>
          </a:xfrm>
          <a:custGeom>
            <a:avLst/>
            <a:gdLst>
              <a:gd name="connsiteX0" fmla="*/ 0 w 4057650"/>
              <a:gd name="connsiteY0" fmla="*/ 0 h 3456705"/>
              <a:gd name="connsiteX1" fmla="*/ 4057650 w 4057650"/>
              <a:gd name="connsiteY1" fmla="*/ 0 h 3456705"/>
              <a:gd name="connsiteX2" fmla="*/ 4057650 w 4057650"/>
              <a:gd name="connsiteY2" fmla="*/ 3456705 h 3456705"/>
              <a:gd name="connsiteX3" fmla="*/ 0 w 4057650"/>
              <a:gd name="connsiteY3" fmla="*/ 3456705 h 3456705"/>
            </a:gdLst>
            <a:ahLst/>
            <a:cxnLst>
              <a:cxn ang="0">
                <a:pos x="connsiteX0" y="connsiteY0"/>
              </a:cxn>
              <a:cxn ang="0">
                <a:pos x="connsiteX1" y="connsiteY1"/>
              </a:cxn>
              <a:cxn ang="0">
                <a:pos x="connsiteX2" y="connsiteY2"/>
              </a:cxn>
              <a:cxn ang="0">
                <a:pos x="connsiteX3" y="connsiteY3"/>
              </a:cxn>
            </a:cxnLst>
            <a:rect l="l" t="t" r="r" b="b"/>
            <a:pathLst>
              <a:path w="4057650" h="3456705">
                <a:moveTo>
                  <a:pt x="0" y="0"/>
                </a:moveTo>
                <a:lnTo>
                  <a:pt x="4057650" y="0"/>
                </a:lnTo>
                <a:lnTo>
                  <a:pt x="4057650" y="3456705"/>
                </a:lnTo>
                <a:lnTo>
                  <a:pt x="0" y="3456705"/>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559E0A77-0435-A1DA-AE5E-45DFEF2B775E}"/>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BA82981B-D31C-9353-0E21-677154E2D26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D6668FEE-749F-44F4-90D9-15642A93139A}"/>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607B7C57-7CB7-3A33-8A39-E33BC9E84A65}"/>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C76201DB-0B6B-3AB1-A33D-5B04A2FC676B}"/>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2A0E8443-E3BB-41C6-2F38-AA559B5E3910}"/>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4C948B17-1EEE-C61D-5A6C-D82B7F67C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205929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5E3107-BBB7-6DD0-1F00-C8A2E6D50ABB}"/>
              </a:ext>
            </a:extLst>
          </p:cNvPr>
          <p:cNvSpPr/>
          <p:nvPr userDrawn="1"/>
        </p:nvSpPr>
        <p:spPr>
          <a:xfrm>
            <a:off x="6937984" y="0"/>
            <a:ext cx="52540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4" name="Picture Placeholder 3">
            <a:extLst>
              <a:ext uri="{FF2B5EF4-FFF2-40B4-BE49-F238E27FC236}">
                <a16:creationId xmlns:a16="http://schemas.microsoft.com/office/drawing/2014/main" id="{07ADA516-EEF9-77BC-603D-24CF1B0001C2}"/>
              </a:ext>
            </a:extLst>
          </p:cNvPr>
          <p:cNvSpPr>
            <a:spLocks noGrp="1"/>
          </p:cNvSpPr>
          <p:nvPr>
            <p:ph type="pic" sz="quarter" idx="15" hasCustomPrompt="1"/>
          </p:nvPr>
        </p:nvSpPr>
        <p:spPr>
          <a:xfrm>
            <a:off x="8317274" y="967973"/>
            <a:ext cx="2503126" cy="2503126"/>
          </a:xfrm>
          <a:custGeom>
            <a:avLst/>
            <a:gdLst>
              <a:gd name="connsiteX0" fmla="*/ 1251563 w 2503126"/>
              <a:gd name="connsiteY0" fmla="*/ 0 h 2503126"/>
              <a:gd name="connsiteX1" fmla="*/ 2503126 w 2503126"/>
              <a:gd name="connsiteY1" fmla="*/ 1251563 h 2503126"/>
              <a:gd name="connsiteX2" fmla="*/ 1251563 w 2503126"/>
              <a:gd name="connsiteY2" fmla="*/ 2503126 h 2503126"/>
              <a:gd name="connsiteX3" fmla="*/ 0 w 2503126"/>
              <a:gd name="connsiteY3" fmla="*/ 1251563 h 2503126"/>
              <a:gd name="connsiteX4" fmla="*/ 1251563 w 2503126"/>
              <a:gd name="connsiteY4" fmla="*/ 0 h 25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126" h="2503126">
                <a:moveTo>
                  <a:pt x="1251563" y="0"/>
                </a:moveTo>
                <a:cubicBezTo>
                  <a:pt x="1942782" y="0"/>
                  <a:pt x="2503126" y="560344"/>
                  <a:pt x="2503126" y="1251563"/>
                </a:cubicBezTo>
                <a:cubicBezTo>
                  <a:pt x="2503126" y="1942782"/>
                  <a:pt x="1942782" y="2503126"/>
                  <a:pt x="1251563" y="2503126"/>
                </a:cubicBezTo>
                <a:cubicBezTo>
                  <a:pt x="560344" y="2503126"/>
                  <a:pt x="0" y="1942782"/>
                  <a:pt x="0" y="1251563"/>
                </a:cubicBezTo>
                <a:cubicBezTo>
                  <a:pt x="0" y="560344"/>
                  <a:pt x="560344" y="0"/>
                  <a:pt x="1251563" y="0"/>
                </a:cubicBezTo>
                <a:close/>
              </a:path>
            </a:pathLst>
          </a:custGeom>
        </p:spPr>
        <p:txBody>
          <a:bodyPr wrap="square">
            <a:noAutofit/>
          </a:bodyPr>
          <a:lstStyle>
            <a:lvl1pPr marL="0" indent="0" algn="ctr">
              <a:buFontTx/>
              <a:buNone/>
              <a:defRPr sz="1200" b="1" i="0">
                <a:latin typeface="Lexend" pitchFamily="2" charset="77"/>
                <a:cs typeface="Poppins" panose="00000500000000000000" pitchFamily="50" charset="0"/>
              </a:defRPr>
            </a:lvl1pPr>
          </a:lstStyle>
          <a:p>
            <a:r>
              <a:rPr lang="en-US" dirty="0"/>
              <a:t>Image</a:t>
            </a:r>
          </a:p>
        </p:txBody>
      </p:sp>
      <p:sp>
        <p:nvSpPr>
          <p:cNvPr id="5" name="ZoneTexte 4">
            <a:extLst>
              <a:ext uri="{FF2B5EF4-FFF2-40B4-BE49-F238E27FC236}">
                <a16:creationId xmlns:a16="http://schemas.microsoft.com/office/drawing/2014/main" id="{D16CA9DE-52D6-8124-5DA9-0CFD4FB4EA28}"/>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FAEBB530-1BFE-8F8B-E41D-751752F158EC}"/>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7" name="Titre 10">
            <a:extLst>
              <a:ext uri="{FF2B5EF4-FFF2-40B4-BE49-F238E27FC236}">
                <a16:creationId xmlns:a16="http://schemas.microsoft.com/office/drawing/2014/main" id="{4DA8A062-495C-B012-00B1-8A498C543800}"/>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304B1F60-3F11-F7B6-EBE5-F728CCE59B24}"/>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113E0D81-B4C1-5B29-943B-909C5F6639FC}"/>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D70633A6-EC98-232D-6570-4B75EDE84857}"/>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C1123D72-4A58-C748-1356-A12A4E4C0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736123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17499F-25E2-456C-3E83-2FE716675F83}"/>
              </a:ext>
            </a:extLst>
          </p:cNvPr>
          <p:cNvSpPr/>
          <p:nvPr userDrawn="1"/>
        </p:nvSpPr>
        <p:spPr>
          <a:xfrm>
            <a:off x="6945672" y="0"/>
            <a:ext cx="524632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4" name="ZoneTexte 3">
            <a:extLst>
              <a:ext uri="{FF2B5EF4-FFF2-40B4-BE49-F238E27FC236}">
                <a16:creationId xmlns:a16="http://schemas.microsoft.com/office/drawing/2014/main" id="{18396106-DA36-F504-DDD5-C303E6D782A6}"/>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5EA2356E-02CA-E30F-376E-A32FD697546C}"/>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2025</a:t>
            </a:r>
          </a:p>
        </p:txBody>
      </p:sp>
      <p:sp>
        <p:nvSpPr>
          <p:cNvPr id="7" name="Titre 10">
            <a:extLst>
              <a:ext uri="{FF2B5EF4-FFF2-40B4-BE49-F238E27FC236}">
                <a16:creationId xmlns:a16="http://schemas.microsoft.com/office/drawing/2014/main" id="{7ADC8EA6-618E-16B2-BC8B-64F9EF1B0F2A}"/>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D4F671F0-93E2-C909-8E2D-338A15C060B4}"/>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sp>
        <p:nvSpPr>
          <p:cNvPr id="13" name="Espace réservé du texte 11">
            <a:extLst>
              <a:ext uri="{FF2B5EF4-FFF2-40B4-BE49-F238E27FC236}">
                <a16:creationId xmlns:a16="http://schemas.microsoft.com/office/drawing/2014/main" id="{3CA5DED0-BDF0-3D26-6F6F-177067A03F10}"/>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sp>
        <p:nvSpPr>
          <p:cNvPr id="14" name="Espace réservé pour une image  13">
            <a:extLst>
              <a:ext uri="{FF2B5EF4-FFF2-40B4-BE49-F238E27FC236}">
                <a16:creationId xmlns:a16="http://schemas.microsoft.com/office/drawing/2014/main" id="{92D6EBAE-C86B-0EBE-7562-C43AFFDDBBA8}"/>
              </a:ext>
            </a:extLst>
          </p:cNvPr>
          <p:cNvSpPr>
            <a:spLocks noGrp="1"/>
          </p:cNvSpPr>
          <p:nvPr>
            <p:ph type="pic" sz="quarter" idx="19" hasCustomPrompt="1"/>
          </p:nvPr>
        </p:nvSpPr>
        <p:spPr>
          <a:xfrm>
            <a:off x="4083500" y="2000433"/>
            <a:ext cx="4799201" cy="4237807"/>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 name="connsiteX0" fmla="*/ 1695982 w 3507541"/>
              <a:gd name="connsiteY0" fmla="*/ 67538 h 2882760"/>
              <a:gd name="connsiteX1" fmla="*/ 3503673 w 3507541"/>
              <a:gd name="connsiteY1" fmla="*/ 1370116 h 2882760"/>
              <a:gd name="connsiteX2" fmla="*/ 1353581 w 3507541"/>
              <a:gd name="connsiteY2" fmla="*/ 2860264 h 2882760"/>
              <a:gd name="connsiteX3" fmla="*/ 4516 w 3507541"/>
              <a:gd name="connsiteY3" fmla="*/ 289928 h 2882760"/>
              <a:gd name="connsiteX4" fmla="*/ 1695982 w 3507541"/>
              <a:gd name="connsiteY4" fmla="*/ 67538 h 2882760"/>
              <a:gd name="connsiteX0" fmla="*/ 1668063 w 3477592"/>
              <a:gd name="connsiteY0" fmla="*/ 6848 h 2822070"/>
              <a:gd name="connsiteX1" fmla="*/ 3475754 w 3477592"/>
              <a:gd name="connsiteY1" fmla="*/ 1309426 h 2822070"/>
              <a:gd name="connsiteX2" fmla="*/ 1325662 w 3477592"/>
              <a:gd name="connsiteY2" fmla="*/ 2799574 h 2822070"/>
              <a:gd name="connsiteX3" fmla="*/ 4940 w 3477592"/>
              <a:gd name="connsiteY3" fmla="*/ 916568 h 2822070"/>
              <a:gd name="connsiteX4" fmla="*/ 1668063 w 3477592"/>
              <a:gd name="connsiteY4" fmla="*/ 6848 h 2822070"/>
              <a:gd name="connsiteX0" fmla="*/ 1668063 w 2285462"/>
              <a:gd name="connsiteY0" fmla="*/ 6 h 2810155"/>
              <a:gd name="connsiteX1" fmla="*/ 2278241 w 2285462"/>
              <a:gd name="connsiteY1" fmla="*/ 898689 h 2810155"/>
              <a:gd name="connsiteX2" fmla="*/ 1325662 w 2285462"/>
              <a:gd name="connsiteY2" fmla="*/ 2792732 h 2810155"/>
              <a:gd name="connsiteX3" fmla="*/ 4940 w 2285462"/>
              <a:gd name="connsiteY3" fmla="*/ 909726 h 2810155"/>
              <a:gd name="connsiteX4" fmla="*/ 1668063 w 2285462"/>
              <a:gd name="connsiteY4" fmla="*/ 6 h 2810155"/>
              <a:gd name="connsiteX0" fmla="*/ 1674733 w 2300218"/>
              <a:gd name="connsiteY0" fmla="*/ 5 h 1992127"/>
              <a:gd name="connsiteX1" fmla="*/ 2284911 w 2300218"/>
              <a:gd name="connsiteY1" fmla="*/ 898688 h 1992127"/>
              <a:gd name="connsiteX2" fmla="*/ 1133927 w 2300218"/>
              <a:gd name="connsiteY2" fmla="*/ 1963683 h 1992127"/>
              <a:gd name="connsiteX3" fmla="*/ 11610 w 2300218"/>
              <a:gd name="connsiteY3" fmla="*/ 909725 h 1992127"/>
              <a:gd name="connsiteX4" fmla="*/ 1674733 w 2300218"/>
              <a:gd name="connsiteY4" fmla="*/ 5 h 1992127"/>
              <a:gd name="connsiteX0" fmla="*/ 1674733 w 2300217"/>
              <a:gd name="connsiteY0" fmla="*/ 5 h 1968623"/>
              <a:gd name="connsiteX1" fmla="*/ 2284911 w 2300217"/>
              <a:gd name="connsiteY1" fmla="*/ 898688 h 1968623"/>
              <a:gd name="connsiteX2" fmla="*/ 1133927 w 2300217"/>
              <a:gd name="connsiteY2" fmla="*/ 1963683 h 1968623"/>
              <a:gd name="connsiteX3" fmla="*/ 11610 w 2300217"/>
              <a:gd name="connsiteY3" fmla="*/ 909725 h 1968623"/>
              <a:gd name="connsiteX4" fmla="*/ 1674733 w 2300217"/>
              <a:gd name="connsiteY4" fmla="*/ 5 h 1968623"/>
              <a:gd name="connsiteX0" fmla="*/ 1665046 w 2290530"/>
              <a:gd name="connsiteY0" fmla="*/ 5 h 1968623"/>
              <a:gd name="connsiteX1" fmla="*/ 2275224 w 2290530"/>
              <a:gd name="connsiteY1" fmla="*/ 898688 h 1968623"/>
              <a:gd name="connsiteX2" fmla="*/ 1124240 w 2290530"/>
              <a:gd name="connsiteY2" fmla="*/ 1963683 h 1968623"/>
              <a:gd name="connsiteX3" fmla="*/ 1923 w 2290530"/>
              <a:gd name="connsiteY3" fmla="*/ 909725 h 1968623"/>
              <a:gd name="connsiteX4" fmla="*/ 1665046 w 2290530"/>
              <a:gd name="connsiteY4" fmla="*/ 5 h 1968623"/>
              <a:gd name="connsiteX0" fmla="*/ 1665046 w 2278071"/>
              <a:gd name="connsiteY0" fmla="*/ 5 h 1969556"/>
              <a:gd name="connsiteX1" fmla="*/ 2275224 w 2278071"/>
              <a:gd name="connsiteY1" fmla="*/ 898688 h 1969556"/>
              <a:gd name="connsiteX2" fmla="*/ 1124240 w 2278071"/>
              <a:gd name="connsiteY2" fmla="*/ 1963683 h 1969556"/>
              <a:gd name="connsiteX3" fmla="*/ 1923 w 2278071"/>
              <a:gd name="connsiteY3" fmla="*/ 909725 h 1969556"/>
              <a:gd name="connsiteX4" fmla="*/ 1665046 w 2278071"/>
              <a:gd name="connsiteY4" fmla="*/ 5 h 1969556"/>
              <a:gd name="connsiteX0" fmla="*/ 1665046 w 2221910"/>
              <a:gd name="connsiteY0" fmla="*/ 120 h 1970158"/>
              <a:gd name="connsiteX1" fmla="*/ 2218537 w 2221910"/>
              <a:gd name="connsiteY1" fmla="*/ 955490 h 1970158"/>
              <a:gd name="connsiteX2" fmla="*/ 1124240 w 2221910"/>
              <a:gd name="connsiteY2" fmla="*/ 1963798 h 1970158"/>
              <a:gd name="connsiteX3" fmla="*/ 1923 w 2221910"/>
              <a:gd name="connsiteY3" fmla="*/ 909840 h 1970158"/>
              <a:gd name="connsiteX4" fmla="*/ 1665046 w 2221910"/>
              <a:gd name="connsiteY4" fmla="*/ 120 h 1970158"/>
              <a:gd name="connsiteX0" fmla="*/ 1665046 w 2235995"/>
              <a:gd name="connsiteY0" fmla="*/ 63156 h 2033194"/>
              <a:gd name="connsiteX1" fmla="*/ 2218537 w 2235995"/>
              <a:gd name="connsiteY1" fmla="*/ 1018526 h 2033194"/>
              <a:gd name="connsiteX2" fmla="*/ 1124240 w 2235995"/>
              <a:gd name="connsiteY2" fmla="*/ 2026834 h 2033194"/>
              <a:gd name="connsiteX3" fmla="*/ 1923 w 2235995"/>
              <a:gd name="connsiteY3" fmla="*/ 972876 h 2033194"/>
              <a:gd name="connsiteX4" fmla="*/ 1665046 w 2235995"/>
              <a:gd name="connsiteY4" fmla="*/ 63156 h 2033194"/>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25264"/>
              <a:gd name="connsiteY0" fmla="*/ 58563 h 1963683"/>
              <a:gd name="connsiteX1" fmla="*/ 2218537 w 2225264"/>
              <a:gd name="connsiteY1" fmla="*/ 950160 h 1963683"/>
              <a:gd name="connsiteX2" fmla="*/ 1124240 w 2225264"/>
              <a:gd name="connsiteY2" fmla="*/ 1958468 h 1963683"/>
              <a:gd name="connsiteX3" fmla="*/ 1923 w 2225264"/>
              <a:gd name="connsiteY3" fmla="*/ 904510 h 1963683"/>
              <a:gd name="connsiteX4" fmla="*/ 1417040 w 2225264"/>
              <a:gd name="connsiteY4" fmla="*/ 58563 h 1963683"/>
              <a:gd name="connsiteX0" fmla="*/ 1417040 w 2231339"/>
              <a:gd name="connsiteY0" fmla="*/ 65254 h 1970374"/>
              <a:gd name="connsiteX1" fmla="*/ 2218537 w 2231339"/>
              <a:gd name="connsiteY1" fmla="*/ 956851 h 1970374"/>
              <a:gd name="connsiteX2" fmla="*/ 1124240 w 2231339"/>
              <a:gd name="connsiteY2" fmla="*/ 1965159 h 1970374"/>
              <a:gd name="connsiteX3" fmla="*/ 1923 w 2231339"/>
              <a:gd name="connsiteY3" fmla="*/ 911201 h 1970374"/>
              <a:gd name="connsiteX4" fmla="*/ 1417040 w 2231339"/>
              <a:gd name="connsiteY4" fmla="*/ 65254 h 1970374"/>
              <a:gd name="connsiteX0" fmla="*/ 1417097 w 2231396"/>
              <a:gd name="connsiteY0" fmla="*/ 65254 h 1970374"/>
              <a:gd name="connsiteX1" fmla="*/ 2218594 w 2231396"/>
              <a:gd name="connsiteY1" fmla="*/ 956851 h 1970374"/>
              <a:gd name="connsiteX2" fmla="*/ 1124297 w 2231396"/>
              <a:gd name="connsiteY2" fmla="*/ 1965159 h 1970374"/>
              <a:gd name="connsiteX3" fmla="*/ 1980 w 2231396"/>
              <a:gd name="connsiteY3" fmla="*/ 911201 h 1970374"/>
              <a:gd name="connsiteX4" fmla="*/ 1417097 w 2231396"/>
              <a:gd name="connsiteY4" fmla="*/ 65254 h 19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96" h="1970374">
                <a:moveTo>
                  <a:pt x="1417097" y="65254"/>
                </a:moveTo>
                <a:cubicBezTo>
                  <a:pt x="2211686" y="-246001"/>
                  <a:pt x="2267394" y="640200"/>
                  <a:pt x="2218594" y="956851"/>
                </a:cubicBezTo>
                <a:cubicBezTo>
                  <a:pt x="2169794" y="1273502"/>
                  <a:pt x="1941988" y="2040813"/>
                  <a:pt x="1124297" y="1965159"/>
                </a:cubicBezTo>
                <a:cubicBezTo>
                  <a:pt x="604362" y="1895992"/>
                  <a:pt x="-40353" y="1512286"/>
                  <a:pt x="1980" y="911201"/>
                </a:cubicBezTo>
                <a:cubicBezTo>
                  <a:pt x="55839" y="539003"/>
                  <a:pt x="622508" y="376509"/>
                  <a:pt x="1417097" y="65254"/>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pic>
        <p:nvPicPr>
          <p:cNvPr id="15" name="Image 14" descr="Une image contenant Graphique, conception, graphisme, Police&#10;&#10;Description générée automatiquement">
            <a:extLst>
              <a:ext uri="{FF2B5EF4-FFF2-40B4-BE49-F238E27FC236}">
                <a16:creationId xmlns:a16="http://schemas.microsoft.com/office/drawing/2014/main" id="{464EA9AF-5401-20EF-BACB-D724F9D80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993353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6C9B35E-0549-FCDC-0B6D-093D9E8B6046}"/>
              </a:ext>
            </a:extLst>
          </p:cNvPr>
          <p:cNvSpPr>
            <a:spLocks noGrp="1"/>
          </p:cNvSpPr>
          <p:nvPr>
            <p:ph type="pic" sz="quarter" idx="16" hasCustomPrompt="1"/>
          </p:nvPr>
        </p:nvSpPr>
        <p:spPr>
          <a:xfrm>
            <a:off x="5320370" y="1020002"/>
            <a:ext cx="5199196" cy="2052731"/>
          </a:xfrm>
          <a:custGeom>
            <a:avLst/>
            <a:gdLst>
              <a:gd name="connsiteX0" fmla="*/ 0 w 5199196"/>
              <a:gd name="connsiteY0" fmla="*/ 0 h 2052731"/>
              <a:gd name="connsiteX1" fmla="*/ 5199196 w 5199196"/>
              <a:gd name="connsiteY1" fmla="*/ 0 h 2052731"/>
              <a:gd name="connsiteX2" fmla="*/ 5199196 w 5199196"/>
              <a:gd name="connsiteY2" fmla="*/ 2052731 h 2052731"/>
              <a:gd name="connsiteX3" fmla="*/ 0 w 5199196"/>
              <a:gd name="connsiteY3" fmla="*/ 2052731 h 2052731"/>
            </a:gdLst>
            <a:ahLst/>
            <a:cxnLst>
              <a:cxn ang="0">
                <a:pos x="connsiteX0" y="connsiteY0"/>
              </a:cxn>
              <a:cxn ang="0">
                <a:pos x="connsiteX1" y="connsiteY1"/>
              </a:cxn>
              <a:cxn ang="0">
                <a:pos x="connsiteX2" y="connsiteY2"/>
              </a:cxn>
              <a:cxn ang="0">
                <a:pos x="connsiteX3" y="connsiteY3"/>
              </a:cxn>
            </a:cxnLst>
            <a:rect l="l" t="t" r="r" b="b"/>
            <a:pathLst>
              <a:path w="5199196" h="2052731">
                <a:moveTo>
                  <a:pt x="0" y="0"/>
                </a:moveTo>
                <a:lnTo>
                  <a:pt x="5199196" y="0"/>
                </a:lnTo>
                <a:lnTo>
                  <a:pt x="5199196" y="2052731"/>
                </a:lnTo>
                <a:lnTo>
                  <a:pt x="0" y="2052731"/>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9" name="Picture Placeholder 8">
            <a:extLst>
              <a:ext uri="{FF2B5EF4-FFF2-40B4-BE49-F238E27FC236}">
                <a16:creationId xmlns:a16="http://schemas.microsoft.com/office/drawing/2014/main" id="{A7FCE2AA-714D-2224-C27B-2A0395D95A7D}"/>
              </a:ext>
            </a:extLst>
          </p:cNvPr>
          <p:cNvSpPr>
            <a:spLocks noGrp="1"/>
          </p:cNvSpPr>
          <p:nvPr>
            <p:ph type="pic" sz="quarter" idx="17" hasCustomPrompt="1"/>
          </p:nvPr>
        </p:nvSpPr>
        <p:spPr>
          <a:xfrm>
            <a:off x="715688" y="3257550"/>
            <a:ext cx="3684862" cy="2897657"/>
          </a:xfrm>
          <a:custGeom>
            <a:avLst/>
            <a:gdLst>
              <a:gd name="connsiteX0" fmla="*/ 0 w 3684862"/>
              <a:gd name="connsiteY0" fmla="*/ 0 h 2897657"/>
              <a:gd name="connsiteX1" fmla="*/ 3684862 w 3684862"/>
              <a:gd name="connsiteY1" fmla="*/ 0 h 2897657"/>
              <a:gd name="connsiteX2" fmla="*/ 3684862 w 3684862"/>
              <a:gd name="connsiteY2" fmla="*/ 2897657 h 2897657"/>
              <a:gd name="connsiteX3" fmla="*/ 0 w 3684862"/>
              <a:gd name="connsiteY3" fmla="*/ 2897657 h 2897657"/>
            </a:gdLst>
            <a:ahLst/>
            <a:cxnLst>
              <a:cxn ang="0">
                <a:pos x="connsiteX0" y="connsiteY0"/>
              </a:cxn>
              <a:cxn ang="0">
                <a:pos x="connsiteX1" y="connsiteY1"/>
              </a:cxn>
              <a:cxn ang="0">
                <a:pos x="connsiteX2" y="connsiteY2"/>
              </a:cxn>
              <a:cxn ang="0">
                <a:pos x="connsiteX3" y="connsiteY3"/>
              </a:cxn>
            </a:cxnLst>
            <a:rect l="l" t="t" r="r" b="b"/>
            <a:pathLst>
              <a:path w="3684862" h="2897657">
                <a:moveTo>
                  <a:pt x="0" y="0"/>
                </a:moveTo>
                <a:lnTo>
                  <a:pt x="3684862" y="0"/>
                </a:lnTo>
                <a:lnTo>
                  <a:pt x="3684862" y="2897657"/>
                </a:lnTo>
                <a:lnTo>
                  <a:pt x="0" y="2897657"/>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C69C524A-C157-1F01-0151-3620C35B3D89}"/>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42D9FA31-4F21-A451-3C09-746C58C091D9}"/>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B891E967-6D9C-2C58-C8F5-2A629A418F45}"/>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6B6708EE-214F-462D-0CD0-84FDB68B41A2}"/>
              </a:ext>
            </a:extLst>
          </p:cNvPr>
          <p:cNvSpPr>
            <a:spLocks noGrp="1"/>
          </p:cNvSpPr>
          <p:nvPr>
            <p:ph type="body" sz="quarter" idx="18"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AAF5491B-B881-A6B2-14C5-FC73CCBD3549}"/>
              </a:ext>
            </a:extLst>
          </p:cNvPr>
          <p:cNvCxnSpPr/>
          <p:nvPr userDrawn="1"/>
        </p:nvCxnSpPr>
        <p:spPr>
          <a:xfrm>
            <a:off x="6121390" y="457167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0289F472-4FB4-47D5-0E77-282617BD2C95}"/>
              </a:ext>
            </a:extLst>
          </p:cNvPr>
          <p:cNvSpPr>
            <a:spLocks noGrp="1"/>
          </p:cNvSpPr>
          <p:nvPr>
            <p:ph type="body" sz="quarter" idx="19" hasCustomPrompt="1"/>
          </p:nvPr>
        </p:nvSpPr>
        <p:spPr>
          <a:xfrm>
            <a:off x="6096000" y="413108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AFF52870-C489-E51D-A719-9CE347278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646923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85ACE8-7D8F-5F57-0F13-9BCE4CE3BC70}"/>
              </a:ext>
            </a:extLst>
          </p:cNvPr>
          <p:cNvSpPr>
            <a:spLocks noGrp="1"/>
          </p:cNvSpPr>
          <p:nvPr>
            <p:ph type="pic" sz="quarter" idx="17" hasCustomPrompt="1"/>
          </p:nvPr>
        </p:nvSpPr>
        <p:spPr>
          <a:xfrm>
            <a:off x="6518786" y="1238250"/>
            <a:ext cx="4987461" cy="3103092"/>
          </a:xfrm>
          <a:custGeom>
            <a:avLst/>
            <a:gdLst>
              <a:gd name="connsiteX0" fmla="*/ 0 w 4987461"/>
              <a:gd name="connsiteY0" fmla="*/ 0 h 3103092"/>
              <a:gd name="connsiteX1" fmla="*/ 4987461 w 4987461"/>
              <a:gd name="connsiteY1" fmla="*/ 0 h 3103092"/>
              <a:gd name="connsiteX2" fmla="*/ 4987461 w 4987461"/>
              <a:gd name="connsiteY2" fmla="*/ 3103092 h 3103092"/>
              <a:gd name="connsiteX3" fmla="*/ 0 w 4987461"/>
              <a:gd name="connsiteY3" fmla="*/ 3103092 h 3103092"/>
            </a:gdLst>
            <a:ahLst/>
            <a:cxnLst>
              <a:cxn ang="0">
                <a:pos x="connsiteX0" y="connsiteY0"/>
              </a:cxn>
              <a:cxn ang="0">
                <a:pos x="connsiteX1" y="connsiteY1"/>
              </a:cxn>
              <a:cxn ang="0">
                <a:pos x="connsiteX2" y="connsiteY2"/>
              </a:cxn>
              <a:cxn ang="0">
                <a:pos x="connsiteX3" y="connsiteY3"/>
              </a:cxn>
            </a:cxnLst>
            <a:rect l="l" t="t" r="r" b="b"/>
            <a:pathLst>
              <a:path w="4987461" h="3103092">
                <a:moveTo>
                  <a:pt x="0" y="0"/>
                </a:moveTo>
                <a:lnTo>
                  <a:pt x="4987461" y="0"/>
                </a:lnTo>
                <a:lnTo>
                  <a:pt x="4987461" y="3103092"/>
                </a:lnTo>
                <a:lnTo>
                  <a:pt x="0" y="310309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B9545501-8423-990D-77AE-C338091274F9}"/>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6289279D-0970-1137-068B-CDC5661341FA}"/>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8AC75790-0530-042C-D81F-FA8AB795625B}"/>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6654B7B0-2650-34ED-8A7F-8993AD40DC66}"/>
              </a:ext>
            </a:extLst>
          </p:cNvPr>
          <p:cNvSpPr>
            <a:spLocks noGrp="1"/>
          </p:cNvSpPr>
          <p:nvPr>
            <p:ph type="body" sz="quarter" idx="18"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D959F830-BC7D-41DC-F5D9-BDC4CD0A7FB4}"/>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38600563-48E4-AC06-7F92-F0D180C53F56}"/>
              </a:ext>
            </a:extLst>
          </p:cNvPr>
          <p:cNvSpPr>
            <a:spLocks noGrp="1"/>
          </p:cNvSpPr>
          <p:nvPr>
            <p:ph type="body" sz="quarter" idx="19"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45F523E3-C157-C16F-55E5-41D83C176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21278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32E182-2A75-5C76-41A1-E2EBF5ADDF1C}"/>
              </a:ext>
            </a:extLst>
          </p:cNvPr>
          <p:cNvSpPr>
            <a:spLocks noGrp="1"/>
          </p:cNvSpPr>
          <p:nvPr>
            <p:ph type="pic" sz="quarter" idx="15" hasCustomPrompt="1"/>
          </p:nvPr>
        </p:nvSpPr>
        <p:spPr>
          <a:xfrm>
            <a:off x="5364514" y="2311640"/>
            <a:ext cx="5083914" cy="3329940"/>
          </a:xfrm>
          <a:custGeom>
            <a:avLst/>
            <a:gdLst>
              <a:gd name="connsiteX0" fmla="*/ 129597 w 5083914"/>
              <a:gd name="connsiteY0" fmla="*/ 0 h 3329940"/>
              <a:gd name="connsiteX1" fmla="*/ 4955880 w 5083914"/>
              <a:gd name="connsiteY1" fmla="*/ 0 h 3329940"/>
              <a:gd name="connsiteX2" fmla="*/ 5083914 w 5083914"/>
              <a:gd name="connsiteY2" fmla="*/ 129637 h 3329940"/>
              <a:gd name="connsiteX3" fmla="*/ 5083914 w 5083914"/>
              <a:gd name="connsiteY3" fmla="*/ 3329940 h 3329940"/>
              <a:gd name="connsiteX4" fmla="*/ 0 w 5083914"/>
              <a:gd name="connsiteY4" fmla="*/ 3329940 h 3329940"/>
              <a:gd name="connsiteX5" fmla="*/ 0 w 5083914"/>
              <a:gd name="connsiteY5" fmla="*/ 129637 h 3329940"/>
              <a:gd name="connsiteX6" fmla="*/ 129597 w 5083914"/>
              <a:gd name="connsiteY6" fmla="*/ 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14" h="3329940">
                <a:moveTo>
                  <a:pt x="129597" y="0"/>
                </a:moveTo>
                <a:cubicBezTo>
                  <a:pt x="129597" y="0"/>
                  <a:pt x="129597" y="0"/>
                  <a:pt x="4955880" y="0"/>
                </a:cubicBezTo>
                <a:cubicBezTo>
                  <a:pt x="5026142" y="0"/>
                  <a:pt x="5083914" y="58571"/>
                  <a:pt x="5083914" y="129637"/>
                </a:cubicBezTo>
                <a:cubicBezTo>
                  <a:pt x="5083914" y="129637"/>
                  <a:pt x="5083914" y="129637"/>
                  <a:pt x="5083914" y="3329940"/>
                </a:cubicBezTo>
                <a:cubicBezTo>
                  <a:pt x="5083914" y="3329940"/>
                  <a:pt x="5083914" y="3329940"/>
                  <a:pt x="0" y="3329940"/>
                </a:cubicBezTo>
                <a:cubicBezTo>
                  <a:pt x="0" y="3329940"/>
                  <a:pt x="0" y="3329940"/>
                  <a:pt x="0" y="129637"/>
                </a:cubicBezTo>
                <a:cubicBezTo>
                  <a:pt x="0" y="58571"/>
                  <a:pt x="59334" y="0"/>
                  <a:pt x="129597" y="0"/>
                </a:cubicBez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43C44766-0047-B38B-61F2-B46D73FD7748}"/>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2D8BAD44-C1CA-4F11-85FF-5740870056E0}"/>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6F0F70BE-6FDF-9D23-971B-4CD25891EDB7}"/>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016DFB25-B23B-47D7-5DC5-19B24401A573}"/>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00805DD2-4241-6436-C89A-70E5087C21A1}"/>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EA0BF9DB-E71F-EBE7-6790-C13C89352DF8}"/>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00972420-F562-E737-BE64-050DBD031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52432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7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423DCC-25CD-DC8F-07A9-0F4F0D962860}"/>
              </a:ext>
            </a:extLst>
          </p:cNvPr>
          <p:cNvSpPr>
            <a:spLocks noGrp="1"/>
          </p:cNvSpPr>
          <p:nvPr>
            <p:ph type="pic" sz="quarter" idx="15" hasCustomPrompt="1"/>
          </p:nvPr>
        </p:nvSpPr>
        <p:spPr>
          <a:xfrm>
            <a:off x="5152573" y="2076450"/>
            <a:ext cx="3846286" cy="4136570"/>
          </a:xfrm>
          <a:custGeom>
            <a:avLst/>
            <a:gdLst>
              <a:gd name="connsiteX0" fmla="*/ 0 w 3846286"/>
              <a:gd name="connsiteY0" fmla="*/ 0 h 4136570"/>
              <a:gd name="connsiteX1" fmla="*/ 3846286 w 3846286"/>
              <a:gd name="connsiteY1" fmla="*/ 0 h 4136570"/>
              <a:gd name="connsiteX2" fmla="*/ 3846286 w 3846286"/>
              <a:gd name="connsiteY2" fmla="*/ 4136570 h 4136570"/>
              <a:gd name="connsiteX3" fmla="*/ 0 w 3846286"/>
              <a:gd name="connsiteY3" fmla="*/ 4136570 h 4136570"/>
            </a:gdLst>
            <a:ahLst/>
            <a:cxnLst>
              <a:cxn ang="0">
                <a:pos x="connsiteX0" y="connsiteY0"/>
              </a:cxn>
              <a:cxn ang="0">
                <a:pos x="connsiteX1" y="connsiteY1"/>
              </a:cxn>
              <a:cxn ang="0">
                <a:pos x="connsiteX2" y="connsiteY2"/>
              </a:cxn>
              <a:cxn ang="0">
                <a:pos x="connsiteX3" y="connsiteY3"/>
              </a:cxn>
            </a:cxnLst>
            <a:rect l="l" t="t" r="r" b="b"/>
            <a:pathLst>
              <a:path w="3846286" h="4136570">
                <a:moveTo>
                  <a:pt x="0" y="0"/>
                </a:moveTo>
                <a:lnTo>
                  <a:pt x="3846286" y="0"/>
                </a:lnTo>
                <a:lnTo>
                  <a:pt x="3846286" y="4136570"/>
                </a:lnTo>
                <a:lnTo>
                  <a:pt x="0" y="413657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6" name="Picture Placeholder 5">
            <a:extLst>
              <a:ext uri="{FF2B5EF4-FFF2-40B4-BE49-F238E27FC236}">
                <a16:creationId xmlns:a16="http://schemas.microsoft.com/office/drawing/2014/main" id="{6419FF5C-33C9-254D-2735-0812DA14E68A}"/>
              </a:ext>
            </a:extLst>
          </p:cNvPr>
          <p:cNvSpPr>
            <a:spLocks noGrp="1"/>
          </p:cNvSpPr>
          <p:nvPr>
            <p:ph type="pic" sz="quarter" idx="16" hasCustomPrompt="1"/>
          </p:nvPr>
        </p:nvSpPr>
        <p:spPr>
          <a:xfrm>
            <a:off x="9391116" y="3818164"/>
            <a:ext cx="2800883" cy="2394856"/>
          </a:xfrm>
          <a:custGeom>
            <a:avLst/>
            <a:gdLst>
              <a:gd name="connsiteX0" fmla="*/ 0 w 2800883"/>
              <a:gd name="connsiteY0" fmla="*/ 0 h 2394856"/>
              <a:gd name="connsiteX1" fmla="*/ 2800883 w 2800883"/>
              <a:gd name="connsiteY1" fmla="*/ 0 h 2394856"/>
              <a:gd name="connsiteX2" fmla="*/ 2800883 w 2800883"/>
              <a:gd name="connsiteY2" fmla="*/ 2394856 h 2394856"/>
              <a:gd name="connsiteX3" fmla="*/ 0 w 2800883"/>
              <a:gd name="connsiteY3" fmla="*/ 2394856 h 2394856"/>
            </a:gdLst>
            <a:ahLst/>
            <a:cxnLst>
              <a:cxn ang="0">
                <a:pos x="connsiteX0" y="connsiteY0"/>
              </a:cxn>
              <a:cxn ang="0">
                <a:pos x="connsiteX1" y="connsiteY1"/>
              </a:cxn>
              <a:cxn ang="0">
                <a:pos x="connsiteX2" y="connsiteY2"/>
              </a:cxn>
              <a:cxn ang="0">
                <a:pos x="connsiteX3" y="connsiteY3"/>
              </a:cxn>
            </a:cxnLst>
            <a:rect l="l" t="t" r="r" b="b"/>
            <a:pathLst>
              <a:path w="2800883" h="2394856">
                <a:moveTo>
                  <a:pt x="0" y="0"/>
                </a:moveTo>
                <a:lnTo>
                  <a:pt x="2800883" y="0"/>
                </a:lnTo>
                <a:lnTo>
                  <a:pt x="2800883" y="2394856"/>
                </a:lnTo>
                <a:lnTo>
                  <a:pt x="0" y="2394856"/>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3" name="ZoneTexte 2">
            <a:extLst>
              <a:ext uri="{FF2B5EF4-FFF2-40B4-BE49-F238E27FC236}">
                <a16:creationId xmlns:a16="http://schemas.microsoft.com/office/drawing/2014/main" id="{6750D503-11ED-B291-AA00-61B5EFB5A6BD}"/>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4" name="TextBox 13">
            <a:extLst>
              <a:ext uri="{FF2B5EF4-FFF2-40B4-BE49-F238E27FC236}">
                <a16:creationId xmlns:a16="http://schemas.microsoft.com/office/drawing/2014/main" id="{4DAE00AB-19D9-FC98-358E-A9E3B3EA0ABB}"/>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5" name="Titre 10">
            <a:extLst>
              <a:ext uri="{FF2B5EF4-FFF2-40B4-BE49-F238E27FC236}">
                <a16:creationId xmlns:a16="http://schemas.microsoft.com/office/drawing/2014/main" id="{6558EC76-703B-FDFD-4D28-CA9630DF8A70}"/>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E2AC768E-B045-BB14-7964-93D009706431}"/>
              </a:ext>
            </a:extLst>
          </p:cNvPr>
          <p:cNvSpPr>
            <a:spLocks noGrp="1"/>
          </p:cNvSpPr>
          <p:nvPr>
            <p:ph type="body" sz="quarter" idx="17"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9" name="Straight Connector 20">
            <a:extLst>
              <a:ext uri="{FF2B5EF4-FFF2-40B4-BE49-F238E27FC236}">
                <a16:creationId xmlns:a16="http://schemas.microsoft.com/office/drawing/2014/main" id="{BA5E4FB9-011D-B493-B081-477F6D9A70A5}"/>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EF61E0F4-9E28-8600-4B4B-B8FD76D0C0F1}"/>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1" name="Image 10" descr="Une image contenant Graphique, conception, graphisme, Police&#10;&#10;Description générée automatiquement">
            <a:extLst>
              <a:ext uri="{FF2B5EF4-FFF2-40B4-BE49-F238E27FC236}">
                <a16:creationId xmlns:a16="http://schemas.microsoft.com/office/drawing/2014/main" id="{9A87BC4A-AE28-3379-B158-5D1D7A214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272172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1_Title Slide">
    <p:spTree>
      <p:nvGrpSpPr>
        <p:cNvPr id="1" name=""/>
        <p:cNvGrpSpPr/>
        <p:nvPr/>
      </p:nvGrpSpPr>
      <p:grpSpPr>
        <a:xfrm>
          <a:off x="0" y="0"/>
          <a:ext cx="0" cy="0"/>
          <a:chOff x="0" y="0"/>
          <a:chExt cx="0" cy="0"/>
        </a:xfrm>
      </p:grpSpPr>
      <p:sp>
        <p:nvSpPr>
          <p:cNvPr id="4" name="Freeform: Shape 29">
            <a:extLst>
              <a:ext uri="{FF2B5EF4-FFF2-40B4-BE49-F238E27FC236}">
                <a16:creationId xmlns:a16="http://schemas.microsoft.com/office/drawing/2014/main" id="{55ABC76D-18CE-6D1E-5806-F3049AAF568C}"/>
              </a:ext>
            </a:extLst>
          </p:cNvPr>
          <p:cNvSpPr/>
          <p:nvPr userDrawn="1"/>
        </p:nvSpPr>
        <p:spPr>
          <a:xfrm rot="2148275">
            <a:off x="-767874" y="846916"/>
            <a:ext cx="9819405" cy="8059768"/>
          </a:xfrm>
          <a:custGeom>
            <a:avLst/>
            <a:gdLst>
              <a:gd name="connsiteX0" fmla="*/ 0 w 9819405"/>
              <a:gd name="connsiteY0" fmla="*/ 4320899 h 8059768"/>
              <a:gd name="connsiteX1" fmla="*/ 5990063 w 9819405"/>
              <a:gd name="connsiteY1" fmla="*/ 0 h 8059768"/>
              <a:gd name="connsiteX2" fmla="*/ 7711586 w 9819405"/>
              <a:gd name="connsiteY2" fmla="*/ 1 h 8059768"/>
              <a:gd name="connsiteX3" fmla="*/ 9819405 w 9819405"/>
              <a:gd name="connsiteY3" fmla="*/ 2922071 h 8059768"/>
              <a:gd name="connsiteX4" fmla="*/ 2697013 w 9819405"/>
              <a:gd name="connsiteY4" fmla="*/ 8059768 h 8059768"/>
              <a:gd name="connsiteX5" fmla="*/ 0 w 9819405"/>
              <a:gd name="connsiteY5" fmla="*/ 4320899 h 805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9405" h="8059768">
                <a:moveTo>
                  <a:pt x="0" y="4320899"/>
                </a:moveTo>
                <a:lnTo>
                  <a:pt x="5990063" y="0"/>
                </a:lnTo>
                <a:lnTo>
                  <a:pt x="7711586" y="1"/>
                </a:lnTo>
                <a:lnTo>
                  <a:pt x="9819405" y="2922071"/>
                </a:lnTo>
                <a:lnTo>
                  <a:pt x="2697013" y="8059768"/>
                </a:lnTo>
                <a:lnTo>
                  <a:pt x="0" y="4320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2">
            <a:extLst>
              <a:ext uri="{FF2B5EF4-FFF2-40B4-BE49-F238E27FC236}">
                <a16:creationId xmlns:a16="http://schemas.microsoft.com/office/drawing/2014/main" id="{574CBC64-1A35-476B-E8A2-C9E4C3E84D5E}"/>
              </a:ext>
            </a:extLst>
          </p:cNvPr>
          <p:cNvSpPr>
            <a:spLocks noGrp="1"/>
          </p:cNvSpPr>
          <p:nvPr>
            <p:ph type="pic" sz="quarter" idx="15" hasCustomPrompt="1"/>
          </p:nvPr>
        </p:nvSpPr>
        <p:spPr>
          <a:xfrm>
            <a:off x="733534" y="2906334"/>
            <a:ext cx="3925434" cy="3293232"/>
          </a:xfrm>
          <a:custGeom>
            <a:avLst/>
            <a:gdLst>
              <a:gd name="connsiteX0" fmla="*/ 0 w 3925434"/>
              <a:gd name="connsiteY0" fmla="*/ 0 h 3293232"/>
              <a:gd name="connsiteX1" fmla="*/ 3925434 w 3925434"/>
              <a:gd name="connsiteY1" fmla="*/ 0 h 3293232"/>
              <a:gd name="connsiteX2" fmla="*/ 3925434 w 3925434"/>
              <a:gd name="connsiteY2" fmla="*/ 3293232 h 3293232"/>
              <a:gd name="connsiteX3" fmla="*/ 0 w 3925434"/>
              <a:gd name="connsiteY3" fmla="*/ 3293232 h 3293232"/>
            </a:gdLst>
            <a:ahLst/>
            <a:cxnLst>
              <a:cxn ang="0">
                <a:pos x="connsiteX0" y="connsiteY0"/>
              </a:cxn>
              <a:cxn ang="0">
                <a:pos x="connsiteX1" y="connsiteY1"/>
              </a:cxn>
              <a:cxn ang="0">
                <a:pos x="connsiteX2" y="connsiteY2"/>
              </a:cxn>
              <a:cxn ang="0">
                <a:pos x="connsiteX3" y="connsiteY3"/>
              </a:cxn>
            </a:cxnLst>
            <a:rect l="l" t="t" r="r" b="b"/>
            <a:pathLst>
              <a:path w="3925434" h="3293232">
                <a:moveTo>
                  <a:pt x="0" y="0"/>
                </a:moveTo>
                <a:lnTo>
                  <a:pt x="3925434" y="0"/>
                </a:lnTo>
                <a:lnTo>
                  <a:pt x="3925434" y="3293232"/>
                </a:lnTo>
                <a:lnTo>
                  <a:pt x="0" y="3293232"/>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5" name="ZoneTexte 4">
            <a:extLst>
              <a:ext uri="{FF2B5EF4-FFF2-40B4-BE49-F238E27FC236}">
                <a16:creationId xmlns:a16="http://schemas.microsoft.com/office/drawing/2014/main" id="{C6DD8299-C43F-8043-AFD9-3143984076D2}"/>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59708E72-6E8C-E010-E94A-0A207FA6818D}"/>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bg1"/>
                </a:solidFill>
                <a:latin typeface="Lexend" pitchFamily="2" charset="77"/>
                <a:ea typeface="Roboto" panose="02000000000000000000" pitchFamily="2" charset="0"/>
                <a:cs typeface="Roboto" panose="02000000000000000000" pitchFamily="2" charset="0"/>
              </a:rPr>
              <a:t>@Direction RH 2024</a:t>
            </a:r>
          </a:p>
        </p:txBody>
      </p:sp>
      <p:sp>
        <p:nvSpPr>
          <p:cNvPr id="7" name="Titre 10">
            <a:extLst>
              <a:ext uri="{FF2B5EF4-FFF2-40B4-BE49-F238E27FC236}">
                <a16:creationId xmlns:a16="http://schemas.microsoft.com/office/drawing/2014/main" id="{942B6900-53C2-F40B-8A48-05BBA5888A4A}"/>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AF0855DF-A6B1-A2F3-F548-A08ADCEFB903}"/>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11" name="Straight Connector 20">
            <a:extLst>
              <a:ext uri="{FF2B5EF4-FFF2-40B4-BE49-F238E27FC236}">
                <a16:creationId xmlns:a16="http://schemas.microsoft.com/office/drawing/2014/main" id="{F480C729-F483-01FC-4BAD-26C47B8720D3}"/>
              </a:ext>
            </a:extLst>
          </p:cNvPr>
          <p:cNvCxnSpPr/>
          <p:nvPr userDrawn="1"/>
        </p:nvCxnSpPr>
        <p:spPr>
          <a:xfrm>
            <a:off x="9262044"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AFA84707-3E5B-A83F-2D35-B4218AB088E5}"/>
              </a:ext>
            </a:extLst>
          </p:cNvPr>
          <p:cNvSpPr>
            <a:spLocks noGrp="1"/>
          </p:cNvSpPr>
          <p:nvPr>
            <p:ph type="body" sz="quarter" idx="18" hasCustomPrompt="1"/>
          </p:nvPr>
        </p:nvSpPr>
        <p:spPr>
          <a:xfrm>
            <a:off x="9236654"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3" name="Image 12" descr="Une image contenant Graphique, conception, graphisme, Police&#10;&#10;Description générée automatiquement">
            <a:extLst>
              <a:ext uri="{FF2B5EF4-FFF2-40B4-BE49-F238E27FC236}">
                <a16:creationId xmlns:a16="http://schemas.microsoft.com/office/drawing/2014/main" id="{08B87D9E-97DF-0985-8EE6-6129034054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400435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8F60F5-3C3D-7317-49AB-779075E66BC3}"/>
              </a:ext>
            </a:extLst>
          </p:cNvPr>
          <p:cNvSpPr>
            <a:spLocks noGrp="1"/>
          </p:cNvSpPr>
          <p:nvPr>
            <p:ph type="pic" sz="quarter" idx="15" hasCustomPrompt="1"/>
          </p:nvPr>
        </p:nvSpPr>
        <p:spPr>
          <a:xfrm>
            <a:off x="3892154" y="2228850"/>
            <a:ext cx="2922226" cy="4000500"/>
          </a:xfrm>
          <a:custGeom>
            <a:avLst/>
            <a:gdLst>
              <a:gd name="connsiteX0" fmla="*/ 0 w 2922226"/>
              <a:gd name="connsiteY0" fmla="*/ 0 h 4000500"/>
              <a:gd name="connsiteX1" fmla="*/ 2922226 w 2922226"/>
              <a:gd name="connsiteY1" fmla="*/ 0 h 4000500"/>
              <a:gd name="connsiteX2" fmla="*/ 2922226 w 2922226"/>
              <a:gd name="connsiteY2" fmla="*/ 4000500 h 4000500"/>
              <a:gd name="connsiteX3" fmla="*/ 0 w 2922226"/>
              <a:gd name="connsiteY3" fmla="*/ 4000500 h 4000500"/>
            </a:gdLst>
            <a:ahLst/>
            <a:cxnLst>
              <a:cxn ang="0">
                <a:pos x="connsiteX0" y="connsiteY0"/>
              </a:cxn>
              <a:cxn ang="0">
                <a:pos x="connsiteX1" y="connsiteY1"/>
              </a:cxn>
              <a:cxn ang="0">
                <a:pos x="connsiteX2" y="connsiteY2"/>
              </a:cxn>
              <a:cxn ang="0">
                <a:pos x="connsiteX3" y="connsiteY3"/>
              </a:cxn>
            </a:cxnLst>
            <a:rect l="l" t="t" r="r" b="b"/>
            <a:pathLst>
              <a:path w="2922226" h="4000500">
                <a:moveTo>
                  <a:pt x="0" y="0"/>
                </a:moveTo>
                <a:lnTo>
                  <a:pt x="2922226" y="0"/>
                </a:lnTo>
                <a:lnTo>
                  <a:pt x="2922226" y="4000500"/>
                </a:lnTo>
                <a:lnTo>
                  <a:pt x="0" y="40005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938AD4A1-F306-488B-BCA4-3655A2014BDB}"/>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00395428-CD55-966A-72AC-DE54055A6B68}"/>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9761FF6B-0937-9D8D-884F-E6FB3EB9AFB4}"/>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13B7BE66-5FCD-43EC-3C35-52C11640659B}"/>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8" name="Straight Connector 20">
            <a:extLst>
              <a:ext uri="{FF2B5EF4-FFF2-40B4-BE49-F238E27FC236}">
                <a16:creationId xmlns:a16="http://schemas.microsoft.com/office/drawing/2014/main" id="{DBBDB611-BFD7-6726-1F12-24721E56B098}"/>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20F31280-0A5C-A237-BC2C-5D957F7A21E1}"/>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0" name="Image 9" descr="Une image contenant Graphique, conception, graphisme, Police&#10;&#10;Description générée automatiquement">
            <a:extLst>
              <a:ext uri="{FF2B5EF4-FFF2-40B4-BE49-F238E27FC236}">
                <a16:creationId xmlns:a16="http://schemas.microsoft.com/office/drawing/2014/main" id="{E27355D4-B0A2-D8D4-D770-732822526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51428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DF29BC-2E9A-5A30-A400-B0977666C5E6}"/>
              </a:ext>
            </a:extLst>
          </p:cNvPr>
          <p:cNvSpPr/>
          <p:nvPr userDrawn="1"/>
        </p:nvSpPr>
        <p:spPr>
          <a:xfrm>
            <a:off x="0" y="0"/>
            <a:ext cx="6858001" cy="6858000"/>
          </a:xfrm>
          <a:prstGeom prst="rect">
            <a:avLst/>
          </a:prstGeom>
          <a:solidFill>
            <a:srgbClr val="FF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4" name="Picture Placeholder 3">
            <a:extLst>
              <a:ext uri="{FF2B5EF4-FFF2-40B4-BE49-F238E27FC236}">
                <a16:creationId xmlns:a16="http://schemas.microsoft.com/office/drawing/2014/main" id="{F00CB0E3-79FF-1D6C-92A9-65C6C15C9105}"/>
              </a:ext>
            </a:extLst>
          </p:cNvPr>
          <p:cNvSpPr>
            <a:spLocks noGrp="1"/>
          </p:cNvSpPr>
          <p:nvPr>
            <p:ph type="pic" sz="quarter" idx="15" hasCustomPrompt="1"/>
          </p:nvPr>
        </p:nvSpPr>
        <p:spPr>
          <a:xfrm>
            <a:off x="2191858" y="2362200"/>
            <a:ext cx="4666143" cy="4495800"/>
          </a:xfrm>
          <a:custGeom>
            <a:avLst/>
            <a:gdLst>
              <a:gd name="connsiteX0" fmla="*/ 0 w 4666143"/>
              <a:gd name="connsiteY0" fmla="*/ 0 h 4495800"/>
              <a:gd name="connsiteX1" fmla="*/ 4666143 w 4666143"/>
              <a:gd name="connsiteY1" fmla="*/ 0 h 4495800"/>
              <a:gd name="connsiteX2" fmla="*/ 4666143 w 4666143"/>
              <a:gd name="connsiteY2" fmla="*/ 4495800 h 4495800"/>
              <a:gd name="connsiteX3" fmla="*/ 0 w 4666143"/>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4666143" h="4495800">
                <a:moveTo>
                  <a:pt x="0" y="0"/>
                </a:moveTo>
                <a:lnTo>
                  <a:pt x="4666143" y="0"/>
                </a:lnTo>
                <a:lnTo>
                  <a:pt x="4666143" y="4495800"/>
                </a:lnTo>
                <a:lnTo>
                  <a:pt x="0" y="4495800"/>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5" name="ZoneTexte 4">
            <a:extLst>
              <a:ext uri="{FF2B5EF4-FFF2-40B4-BE49-F238E27FC236}">
                <a16:creationId xmlns:a16="http://schemas.microsoft.com/office/drawing/2014/main" id="{E48574FA-E958-27E7-8DB2-6275E032FA49}"/>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6" name="TextBox 13">
            <a:extLst>
              <a:ext uri="{FF2B5EF4-FFF2-40B4-BE49-F238E27FC236}">
                <a16:creationId xmlns:a16="http://schemas.microsoft.com/office/drawing/2014/main" id="{57CED0C0-A388-7CD7-719A-58143FFCDF45}"/>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7" name="Titre 10">
            <a:extLst>
              <a:ext uri="{FF2B5EF4-FFF2-40B4-BE49-F238E27FC236}">
                <a16:creationId xmlns:a16="http://schemas.microsoft.com/office/drawing/2014/main" id="{90F65F4D-E39C-A0D9-2474-768B86F1A45B}"/>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8" name="Espace réservé du texte 17">
            <a:extLst>
              <a:ext uri="{FF2B5EF4-FFF2-40B4-BE49-F238E27FC236}">
                <a16:creationId xmlns:a16="http://schemas.microsoft.com/office/drawing/2014/main" id="{8A5F1D76-0DC3-CFBD-D2B3-1F88207EE9AF}"/>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pic>
        <p:nvPicPr>
          <p:cNvPr id="13" name="Image 12" descr="Une image contenant Graphique, conception, graphisme, Police&#10;&#10;Description générée automatiquement">
            <a:extLst>
              <a:ext uri="{FF2B5EF4-FFF2-40B4-BE49-F238E27FC236}">
                <a16:creationId xmlns:a16="http://schemas.microsoft.com/office/drawing/2014/main" id="{C4E2B799-06BA-24D3-94E3-4491DC177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128495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A077E2-130E-F834-3DCA-7DE615B705FF}"/>
              </a:ext>
            </a:extLst>
          </p:cNvPr>
          <p:cNvSpPr>
            <a:spLocks noGrp="1"/>
          </p:cNvSpPr>
          <p:nvPr>
            <p:ph type="pic" sz="quarter" idx="15" hasCustomPrompt="1"/>
          </p:nvPr>
        </p:nvSpPr>
        <p:spPr>
          <a:xfrm>
            <a:off x="4588447" y="2850368"/>
            <a:ext cx="2770868" cy="4007633"/>
          </a:xfrm>
          <a:custGeom>
            <a:avLst/>
            <a:gdLst>
              <a:gd name="connsiteX0" fmla="*/ 0 w 2770868"/>
              <a:gd name="connsiteY0" fmla="*/ 0 h 4007633"/>
              <a:gd name="connsiteX1" fmla="*/ 2770868 w 2770868"/>
              <a:gd name="connsiteY1" fmla="*/ 0 h 4007633"/>
              <a:gd name="connsiteX2" fmla="*/ 2770868 w 2770868"/>
              <a:gd name="connsiteY2" fmla="*/ 4007633 h 4007633"/>
              <a:gd name="connsiteX3" fmla="*/ 0 w 2770868"/>
              <a:gd name="connsiteY3" fmla="*/ 4007633 h 4007633"/>
            </a:gdLst>
            <a:ahLst/>
            <a:cxnLst>
              <a:cxn ang="0">
                <a:pos x="connsiteX0" y="connsiteY0"/>
              </a:cxn>
              <a:cxn ang="0">
                <a:pos x="connsiteX1" y="connsiteY1"/>
              </a:cxn>
              <a:cxn ang="0">
                <a:pos x="connsiteX2" y="connsiteY2"/>
              </a:cxn>
              <a:cxn ang="0">
                <a:pos x="connsiteX3" y="connsiteY3"/>
              </a:cxn>
            </a:cxnLst>
            <a:rect l="l" t="t" r="r" b="b"/>
            <a:pathLst>
              <a:path w="2770868" h="4007633">
                <a:moveTo>
                  <a:pt x="0" y="0"/>
                </a:moveTo>
                <a:lnTo>
                  <a:pt x="2770868" y="0"/>
                </a:lnTo>
                <a:lnTo>
                  <a:pt x="2770868" y="4007633"/>
                </a:lnTo>
                <a:lnTo>
                  <a:pt x="0" y="4007633"/>
                </a:lnTo>
                <a:close/>
              </a:path>
            </a:pathLst>
          </a:custGeom>
        </p:spPr>
        <p:txBody>
          <a:bodyPr wrap="square">
            <a:noAutofit/>
          </a:bodyPr>
          <a:lstStyle>
            <a:lvl1pPr marL="0" indent="0" algn="ctr">
              <a:buFontTx/>
              <a:buNone/>
              <a:defRPr sz="1200" b="0" i="0">
                <a:latin typeface="Lexend" pitchFamily="2" charset="77"/>
                <a:cs typeface="Poppins" panose="00000500000000000000" pitchFamily="50" charset="0"/>
              </a:defRPr>
            </a:lvl1pPr>
          </a:lstStyle>
          <a:p>
            <a:r>
              <a:rPr lang="en-US" dirty="0"/>
              <a:t>Image</a:t>
            </a:r>
          </a:p>
        </p:txBody>
      </p:sp>
      <p:sp>
        <p:nvSpPr>
          <p:cNvPr id="4" name="ZoneTexte 3">
            <a:extLst>
              <a:ext uri="{FF2B5EF4-FFF2-40B4-BE49-F238E27FC236}">
                <a16:creationId xmlns:a16="http://schemas.microsoft.com/office/drawing/2014/main" id="{114FC0E3-24B5-56D1-E8B2-4EA9D87C823F}"/>
              </a:ext>
            </a:extLst>
          </p:cNvPr>
          <p:cNvSpPr txBox="1"/>
          <p:nvPr userDrawn="1"/>
        </p:nvSpPr>
        <p:spPr>
          <a:xfrm>
            <a:off x="10972800" y="6496228"/>
            <a:ext cx="1066800" cy="246221"/>
          </a:xfrm>
          <a:prstGeom prst="rect">
            <a:avLst/>
          </a:prstGeom>
          <a:noFill/>
        </p:spPr>
        <p:txBody>
          <a:bodyPr wrap="square" rtlCol="0">
            <a:spAutoFit/>
          </a:bodyPr>
          <a:lstStyle/>
          <a:p>
            <a:pPr algn="r"/>
            <a:fld id="{7E90B889-D2B4-0C44-ACB9-3A83D696CF25}" type="slidenum">
              <a:rPr lang="fr-FR" sz="1000" b="0" i="0" smtClean="0">
                <a:latin typeface="Lexend Light" pitchFamily="2" charset="77"/>
              </a:rPr>
              <a:pPr algn="r"/>
              <a:t>‹N°›</a:t>
            </a:fld>
            <a:endParaRPr lang="fr-FR" sz="1000" b="0" i="0" dirty="0">
              <a:latin typeface="Lexend Light" pitchFamily="2" charset="77"/>
            </a:endParaRPr>
          </a:p>
        </p:txBody>
      </p:sp>
      <p:sp>
        <p:nvSpPr>
          <p:cNvPr id="5" name="TextBox 13">
            <a:extLst>
              <a:ext uri="{FF2B5EF4-FFF2-40B4-BE49-F238E27FC236}">
                <a16:creationId xmlns:a16="http://schemas.microsoft.com/office/drawing/2014/main" id="{536678A4-2170-8C1E-D4A6-7567C91FCC07}"/>
              </a:ext>
            </a:extLst>
          </p:cNvPr>
          <p:cNvSpPr txBox="1"/>
          <p:nvPr userDrawn="1"/>
        </p:nvSpPr>
        <p:spPr>
          <a:xfrm>
            <a:off x="152400" y="6479300"/>
            <a:ext cx="1767840" cy="280077"/>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 2024</a:t>
            </a:r>
          </a:p>
        </p:txBody>
      </p:sp>
      <p:sp>
        <p:nvSpPr>
          <p:cNvPr id="6" name="Titre 10">
            <a:extLst>
              <a:ext uri="{FF2B5EF4-FFF2-40B4-BE49-F238E27FC236}">
                <a16:creationId xmlns:a16="http://schemas.microsoft.com/office/drawing/2014/main" id="{0405FF93-4603-84E2-B209-DC6941C152FE}"/>
              </a:ext>
            </a:extLst>
          </p:cNvPr>
          <p:cNvSpPr>
            <a:spLocks noGrp="1"/>
          </p:cNvSpPr>
          <p:nvPr>
            <p:ph type="title" hasCustomPrompt="1"/>
          </p:nvPr>
        </p:nvSpPr>
        <p:spPr>
          <a:xfrm>
            <a:off x="838200" y="1174603"/>
            <a:ext cx="5461000" cy="556340"/>
          </a:xfrm>
          <a:prstGeom prst="rect">
            <a:avLst/>
          </a:prstGeom>
        </p:spPr>
        <p:txBody>
          <a:bodyPr/>
          <a:lstStyle>
            <a:lvl1pPr>
              <a:defRPr sz="3200" b="1" i="0">
                <a:latin typeface="Lexend" pitchFamily="2" charset="77"/>
              </a:defRPr>
            </a:lvl1pPr>
          </a:lstStyle>
          <a:p>
            <a:r>
              <a:rPr lang="fr-FR" dirty="0"/>
              <a:t>Titre</a:t>
            </a:r>
          </a:p>
        </p:txBody>
      </p:sp>
      <p:sp>
        <p:nvSpPr>
          <p:cNvPr id="7" name="Espace réservé du texte 17">
            <a:extLst>
              <a:ext uri="{FF2B5EF4-FFF2-40B4-BE49-F238E27FC236}">
                <a16:creationId xmlns:a16="http://schemas.microsoft.com/office/drawing/2014/main" id="{44EF23B3-518C-02C6-F4D3-EB5694980839}"/>
              </a:ext>
            </a:extLst>
          </p:cNvPr>
          <p:cNvSpPr>
            <a:spLocks noGrp="1"/>
          </p:cNvSpPr>
          <p:nvPr>
            <p:ph type="body" sz="quarter" idx="16" hasCustomPrompt="1"/>
          </p:nvPr>
        </p:nvSpPr>
        <p:spPr>
          <a:xfrm>
            <a:off x="838200" y="731838"/>
            <a:ext cx="5461000" cy="293687"/>
          </a:xfrm>
          <a:prstGeom prst="rect">
            <a:avLst/>
          </a:prstGeom>
        </p:spPr>
        <p:txBody>
          <a:bodyPr/>
          <a:lstStyle>
            <a:lvl1pPr marL="0" indent="0">
              <a:buNone/>
              <a:defRPr sz="1400" b="0" i="0">
                <a:latin typeface="Lexend Light" pitchFamily="2" charset="77"/>
              </a:defRPr>
            </a:lvl1pPr>
          </a:lstStyle>
          <a:p>
            <a:pPr lvl="0"/>
            <a:r>
              <a:rPr lang="fr-FR" dirty="0"/>
              <a:t>RUBRIQUE</a:t>
            </a:r>
          </a:p>
        </p:txBody>
      </p:sp>
      <p:cxnSp>
        <p:nvCxnSpPr>
          <p:cNvPr id="10" name="Straight Connector 20">
            <a:extLst>
              <a:ext uri="{FF2B5EF4-FFF2-40B4-BE49-F238E27FC236}">
                <a16:creationId xmlns:a16="http://schemas.microsoft.com/office/drawing/2014/main" id="{71E3B786-FA44-5BED-4590-DDA964F25F42}"/>
              </a:ext>
            </a:extLst>
          </p:cNvPr>
          <p:cNvCxnSpPr/>
          <p:nvPr userDrawn="1"/>
        </p:nvCxnSpPr>
        <p:spPr>
          <a:xfrm>
            <a:off x="855058" y="3067996"/>
            <a:ext cx="4508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1">
            <a:extLst>
              <a:ext uri="{FF2B5EF4-FFF2-40B4-BE49-F238E27FC236}">
                <a16:creationId xmlns:a16="http://schemas.microsoft.com/office/drawing/2014/main" id="{F86F656D-201E-E348-7E57-78603A2DB538}"/>
              </a:ext>
            </a:extLst>
          </p:cNvPr>
          <p:cNvSpPr>
            <a:spLocks noGrp="1"/>
          </p:cNvSpPr>
          <p:nvPr>
            <p:ph type="body" sz="quarter" idx="18" hasCustomPrompt="1"/>
          </p:nvPr>
        </p:nvSpPr>
        <p:spPr>
          <a:xfrm>
            <a:off x="829668" y="2627406"/>
            <a:ext cx="2489200" cy="293688"/>
          </a:xfrm>
          <a:prstGeom prst="rect">
            <a:avLst/>
          </a:prstGeom>
        </p:spPr>
        <p:txBody>
          <a:bodyPr/>
          <a:lstStyle>
            <a:lvl1pPr marL="0" indent="0">
              <a:buNone/>
              <a:defRPr sz="1800" b="1">
                <a:latin typeface="Lexend" pitchFamily="2" charset="77"/>
              </a:defRPr>
            </a:lvl1pPr>
          </a:lstStyle>
          <a:p>
            <a:pPr lvl="0"/>
            <a:r>
              <a:rPr lang="fr-FR" dirty="0"/>
              <a:t>Sous-titre</a:t>
            </a:r>
          </a:p>
        </p:txBody>
      </p:sp>
      <p:pic>
        <p:nvPicPr>
          <p:cNvPr id="12" name="Image 11" descr="Une image contenant Graphique, conception, graphisme, Police&#10;&#10;Description générée automatiquement">
            <a:extLst>
              <a:ext uri="{FF2B5EF4-FFF2-40B4-BE49-F238E27FC236}">
                <a16:creationId xmlns:a16="http://schemas.microsoft.com/office/drawing/2014/main" id="{63779782-EF14-0914-5B08-A65EB9A4C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370" y="108026"/>
            <a:ext cx="966794" cy="660249"/>
          </a:xfrm>
          <a:prstGeom prst="rect">
            <a:avLst/>
          </a:prstGeom>
        </p:spPr>
      </p:pic>
    </p:spTree>
    <p:extLst>
      <p:ext uri="{BB962C8B-B14F-4D97-AF65-F5344CB8AC3E}">
        <p14:creationId xmlns:p14="http://schemas.microsoft.com/office/powerpoint/2010/main" val="36232704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93825"/>
      </p:ext>
    </p:extLst>
  </p:cSld>
  <p:clrMap bg1="lt1" tx1="dk1" bg2="lt2" tx2="dk2" accent1="accent1" accent2="accent2" accent3="accent3" accent4="accent4" accent5="accent5" accent6="accent6" hlink="hlink" folHlink="folHlink"/>
  <p:sldLayoutIdLst>
    <p:sldLayoutId id="2147483782" r:id="rId1"/>
    <p:sldLayoutId id="2147483856" r:id="rId2"/>
    <p:sldLayoutId id="2147483825" r:id="rId3"/>
    <p:sldLayoutId id="2147483855" r:id="rId4"/>
    <p:sldLayoutId id="2147483838" r:id="rId5"/>
    <p:sldLayoutId id="2147483832" r:id="rId6"/>
    <p:sldLayoutId id="2147483831" r:id="rId7"/>
    <p:sldLayoutId id="2147483833" r:id="rId8"/>
    <p:sldLayoutId id="2147483834" r:id="rId9"/>
    <p:sldLayoutId id="2147483835" r:id="rId10"/>
    <p:sldLayoutId id="2147483836" r:id="rId11"/>
    <p:sldLayoutId id="2147483837"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30" r:id="rId28"/>
    <p:sldLayoutId id="2147483826" r:id="rId29"/>
    <p:sldLayoutId id="2147483857" r:id="rId30"/>
    <p:sldLayoutId id="2147483827" r:id="rId31"/>
    <p:sldLayoutId id="2147483828" r:id="rId32"/>
    <p:sldLayoutId id="2147483829" r:id="rId33"/>
    <p:sldLayoutId id="2147483823" r:id="rId34"/>
    <p:sldLayoutId id="2147483824" r:id="rId35"/>
    <p:sldLayoutId id="2147483806" r:id="rId36"/>
    <p:sldLayoutId id="2147483809"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hyperlink" Target="https://score-environnemental-bonus.ademe.fr/"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irectionrh.fr/"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995470-772C-5667-06DA-2DC2CF5E6FE7}"/>
              </a:ext>
            </a:extLst>
          </p:cNvPr>
          <p:cNvSpPr txBox="1"/>
          <p:nvPr/>
        </p:nvSpPr>
        <p:spPr>
          <a:xfrm>
            <a:off x="3022240" y="4110604"/>
            <a:ext cx="6147518" cy="1823576"/>
          </a:xfrm>
          <a:prstGeom prst="rect">
            <a:avLst/>
          </a:prstGeom>
          <a:noFill/>
        </p:spPr>
        <p:txBody>
          <a:bodyPr wrap="square" rtlCol="0">
            <a:spAutoFit/>
          </a:bodyPr>
          <a:lstStyle/>
          <a:p>
            <a:pPr algn="ctr" fontAlgn="base">
              <a:lnSpc>
                <a:spcPts val="4500"/>
              </a:lnSpc>
            </a:pPr>
            <a:r>
              <a:rPr lang="en-US" sz="4500" b="1" dirty="0" err="1">
                <a:solidFill>
                  <a:srgbClr val="5FC5E6"/>
                </a:solidFill>
                <a:effectLst/>
                <a:latin typeface="Lexend SemiBold" pitchFamily="2" charset="77"/>
                <a:ea typeface="Inter Semi Bold" panose="02000703000000020004" pitchFamily="50" charset="0"/>
                <a:cs typeface="Inter Semi Bold" panose="02000703000000020004" pitchFamily="50" charset="0"/>
              </a:rPr>
              <a:t>Actualité</a:t>
            </a:r>
            <a:r>
              <a:rPr lang="en-US" sz="4500" b="1" dirty="0" err="1">
                <a:solidFill>
                  <a:srgbClr val="5FC5E6"/>
                </a:solidFill>
                <a:latin typeface="Lexend SemiBold" pitchFamily="2" charset="77"/>
                <a:ea typeface="Inter Semi Bold" panose="02000703000000020004" pitchFamily="50" charset="0"/>
                <a:cs typeface="Inter Semi Bold" panose="02000703000000020004" pitchFamily="50" charset="0"/>
              </a:rPr>
              <a:t>s</a:t>
            </a:r>
            <a:r>
              <a:rPr lang="en-US" sz="4500" b="1" dirty="0">
                <a:solidFill>
                  <a:srgbClr val="5FC5E6"/>
                </a:solidFill>
                <a:latin typeface="Lexend SemiBold" pitchFamily="2" charset="77"/>
                <a:ea typeface="Inter Semi Bold" panose="02000703000000020004" pitchFamily="50" charset="0"/>
                <a:cs typeface="Inter Semi Bold" panose="02000703000000020004" pitchFamily="50" charset="0"/>
              </a:rPr>
              <a:t> </a:t>
            </a:r>
            <a:r>
              <a:rPr lang="en-US" sz="4500" b="1" dirty="0" err="1">
                <a:solidFill>
                  <a:srgbClr val="5FC5E6"/>
                </a:solidFill>
                <a:latin typeface="Lexend SemiBold" pitchFamily="2" charset="77"/>
                <a:ea typeface="Inter Semi Bold" panose="02000703000000020004" pitchFamily="50" charset="0"/>
                <a:cs typeface="Inter Semi Bold" panose="02000703000000020004" pitchFamily="50" charset="0"/>
              </a:rPr>
              <a:t>sociales</a:t>
            </a:r>
            <a:endParaRPr lang="en-US" sz="4500" b="1" dirty="0">
              <a:solidFill>
                <a:srgbClr val="5FC5E6"/>
              </a:solidFill>
              <a:latin typeface="Lexend SemiBold" pitchFamily="2" charset="77"/>
              <a:ea typeface="Inter Semi Bold" panose="02000703000000020004" pitchFamily="50" charset="0"/>
              <a:cs typeface="Inter Semi Bold" panose="02000703000000020004" pitchFamily="50" charset="0"/>
            </a:endParaRPr>
          </a:p>
          <a:p>
            <a:pPr algn="ctr" fontAlgn="base">
              <a:lnSpc>
                <a:spcPts val="4500"/>
              </a:lnSpc>
            </a:pPr>
            <a:endParaRPr lang="en-US" sz="4500" b="1" dirty="0">
              <a:solidFill>
                <a:srgbClr val="5FC5E6"/>
              </a:solidFill>
              <a:effectLst/>
              <a:latin typeface="Lexend SemiBold" pitchFamily="2" charset="77"/>
              <a:ea typeface="Inter Semi Bold" panose="02000703000000020004" pitchFamily="50" charset="0"/>
              <a:cs typeface="Inter Semi Bold" panose="02000703000000020004" pitchFamily="50" charset="0"/>
            </a:endParaRPr>
          </a:p>
          <a:p>
            <a:pPr algn="ctr" fontAlgn="base">
              <a:lnSpc>
                <a:spcPts val="4500"/>
              </a:lnSpc>
            </a:pPr>
            <a:r>
              <a:rPr lang="en-US" sz="4500" b="1" dirty="0" err="1">
                <a:solidFill>
                  <a:srgbClr val="5FC5E6"/>
                </a:solidFill>
                <a:latin typeface="Lexend SemiBold" pitchFamily="2" charset="77"/>
                <a:ea typeface="Inter Semi Bold" panose="02000703000000020004" pitchFamily="50" charset="0"/>
                <a:cs typeface="Inter Semi Bold" panose="02000703000000020004" pitchFamily="50" charset="0"/>
              </a:rPr>
              <a:t>Juin</a:t>
            </a:r>
            <a:r>
              <a:rPr lang="en-US" sz="4500" b="1" dirty="0">
                <a:solidFill>
                  <a:srgbClr val="5FC5E6"/>
                </a:solidFill>
                <a:latin typeface="Lexend SemiBold" pitchFamily="2" charset="77"/>
                <a:ea typeface="Inter Semi Bold" panose="02000703000000020004" pitchFamily="50" charset="0"/>
                <a:cs typeface="Inter Semi Bold" panose="02000703000000020004" pitchFamily="50" charset="0"/>
              </a:rPr>
              <a:t> 2025</a:t>
            </a:r>
            <a:endParaRPr lang="en-US" sz="4500" b="1" dirty="0">
              <a:solidFill>
                <a:srgbClr val="5FC5E6"/>
              </a:solidFill>
              <a:effectLst/>
              <a:latin typeface="Lexend SemiBold"/>
              <a:ea typeface="Inter Semi Bold" panose="02000703000000020004" pitchFamily="50" charset="0"/>
              <a:cs typeface="Inter Semi Bold" panose="02000703000000020004" pitchFamily="50" charset="0"/>
            </a:endParaRPr>
          </a:p>
        </p:txBody>
      </p:sp>
      <p:sp>
        <p:nvSpPr>
          <p:cNvPr id="14" name="TextBox 13">
            <a:extLst>
              <a:ext uri="{FF2B5EF4-FFF2-40B4-BE49-F238E27FC236}">
                <a16:creationId xmlns:a16="http://schemas.microsoft.com/office/drawing/2014/main" id="{91CF7D10-C86D-79B1-E2F8-AEF280BF4254}"/>
              </a:ext>
            </a:extLst>
          </p:cNvPr>
          <p:cNvSpPr txBox="1"/>
          <p:nvPr/>
        </p:nvSpPr>
        <p:spPr>
          <a:xfrm rot="16200000">
            <a:off x="11295930" y="661346"/>
            <a:ext cx="1089061" cy="280077"/>
          </a:xfrm>
          <a:prstGeom prst="rect">
            <a:avLst/>
          </a:prstGeom>
          <a:noFill/>
        </p:spPr>
        <p:txBody>
          <a:bodyPr wrap="square" rtlCol="0">
            <a:spAutoFit/>
          </a:bodyPr>
          <a:lstStyle/>
          <a:p>
            <a:pPr>
              <a:lnSpc>
                <a:spcPts val="1600"/>
              </a:lnSpc>
            </a:pPr>
            <a:r>
              <a:rPr lang="en-US" sz="1100" dirty="0">
                <a:solidFill>
                  <a:schemeClr val="tx1">
                    <a:lumMod val="50000"/>
                    <a:lumOff val="50000"/>
                  </a:schemeClr>
                </a:solidFill>
                <a:latin typeface="Lexend" pitchFamily="2" charset="77"/>
                <a:ea typeface="Roboto" panose="02000000000000000000" pitchFamily="2" charset="0"/>
                <a:cs typeface="Roboto" panose="02000000000000000000" pitchFamily="2" charset="0"/>
              </a:rPr>
              <a:t>Direction RH</a:t>
            </a:r>
          </a:p>
        </p:txBody>
      </p:sp>
      <p:pic>
        <p:nvPicPr>
          <p:cNvPr id="7" name="Image 6">
            <a:extLst>
              <a:ext uri="{FF2B5EF4-FFF2-40B4-BE49-F238E27FC236}">
                <a16:creationId xmlns:a16="http://schemas.microsoft.com/office/drawing/2014/main" id="{D2E4C942-677D-460E-8793-335EC5DCA65F}"/>
              </a:ext>
            </a:extLst>
          </p:cNvPr>
          <p:cNvPicPr>
            <a:picLocks noChangeAspect="1"/>
          </p:cNvPicPr>
          <p:nvPr/>
        </p:nvPicPr>
        <p:blipFill>
          <a:blip r:embed="rId2"/>
          <a:stretch>
            <a:fillRect/>
          </a:stretch>
        </p:blipFill>
        <p:spPr>
          <a:xfrm>
            <a:off x="3632878" y="0"/>
            <a:ext cx="4926243" cy="3343254"/>
          </a:xfrm>
          <a:prstGeom prst="rect">
            <a:avLst/>
          </a:prstGeom>
        </p:spPr>
      </p:pic>
      <p:pic>
        <p:nvPicPr>
          <p:cNvPr id="16" name="Image 15" descr="Une image contenant clipart, dessin humoristique, dessin, illustration&#10;&#10;Description générée automatiquement">
            <a:extLst>
              <a:ext uri="{FF2B5EF4-FFF2-40B4-BE49-F238E27FC236}">
                <a16:creationId xmlns:a16="http://schemas.microsoft.com/office/drawing/2014/main" id="{3536E355-D56A-468B-8E12-0FBC2FEC2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4" y="6358466"/>
            <a:ext cx="401839" cy="417833"/>
          </a:xfrm>
          <a:prstGeom prst="rect">
            <a:avLst/>
          </a:prstGeom>
        </p:spPr>
      </p:pic>
      <p:pic>
        <p:nvPicPr>
          <p:cNvPr id="1026" name="Picture 2" descr="Résultat d’images pour news image">
            <a:extLst>
              <a:ext uri="{FF2B5EF4-FFF2-40B4-BE49-F238E27FC236}">
                <a16:creationId xmlns:a16="http://schemas.microsoft.com/office/drawing/2014/main" id="{7C052A1A-88C7-4D34-812F-311D91D2A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685" y="1543050"/>
            <a:ext cx="27717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6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7DF37B-10B3-4524-9196-DF317E0FEA0E}"/>
              </a:ext>
            </a:extLst>
          </p:cNvPr>
          <p:cNvSpPr/>
          <p:nvPr/>
        </p:nvSpPr>
        <p:spPr>
          <a:xfrm>
            <a:off x="6663267" y="1174603"/>
            <a:ext cx="5528733" cy="56833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D05AF3A-000F-4821-8F3E-1F369C7B4A53}"/>
              </a:ext>
            </a:extLst>
          </p:cNvPr>
          <p:cNvSpPr txBox="1"/>
          <p:nvPr/>
        </p:nvSpPr>
        <p:spPr>
          <a:xfrm>
            <a:off x="11650134" y="6490732"/>
            <a:ext cx="541866" cy="261610"/>
          </a:xfrm>
          <a:prstGeom prst="rect">
            <a:avLst/>
          </a:prstGeom>
          <a:noFill/>
        </p:spPr>
        <p:txBody>
          <a:bodyPr wrap="square" rtlCol="0">
            <a:spAutoFit/>
          </a:bodyPr>
          <a:lstStyle/>
          <a:p>
            <a:r>
              <a:rPr lang="fr-FR" sz="1050" dirty="0">
                <a:solidFill>
                  <a:schemeClr val="bg1"/>
                </a:solidFill>
                <a:latin typeface="Lexend"/>
              </a:rPr>
              <a:t>10</a:t>
            </a:r>
          </a:p>
        </p:txBody>
      </p:sp>
      <p:sp>
        <p:nvSpPr>
          <p:cNvPr id="8" name="ZoneTexte 7">
            <a:extLst>
              <a:ext uri="{FF2B5EF4-FFF2-40B4-BE49-F238E27FC236}">
                <a16:creationId xmlns:a16="http://schemas.microsoft.com/office/drawing/2014/main" id="{281C98AA-68FE-46E5-A67A-DE645CB5BE01}"/>
              </a:ext>
            </a:extLst>
          </p:cNvPr>
          <p:cNvSpPr txBox="1"/>
          <p:nvPr/>
        </p:nvSpPr>
        <p:spPr>
          <a:xfrm>
            <a:off x="194733" y="6488668"/>
            <a:ext cx="1143000" cy="369332"/>
          </a:xfrm>
          <a:prstGeom prst="rect">
            <a:avLst/>
          </a:prstGeom>
          <a:solidFill>
            <a:schemeClr val="bg1"/>
          </a:solidFill>
        </p:spPr>
        <p:txBody>
          <a:bodyPr wrap="square" rtlCol="0">
            <a:spAutoFit/>
          </a:bodyPr>
          <a:lstStyle/>
          <a:p>
            <a:endParaRPr lang="fr-FR" dirty="0"/>
          </a:p>
        </p:txBody>
      </p:sp>
      <p:pic>
        <p:nvPicPr>
          <p:cNvPr id="9" name="Espace réservé pour une image  12" descr="Une image contenant dessin humoristique, dessin, illustration, clipart&#10;&#10;Description générée automatiquement">
            <a:extLst>
              <a:ext uri="{FF2B5EF4-FFF2-40B4-BE49-F238E27FC236}">
                <a16:creationId xmlns:a16="http://schemas.microsoft.com/office/drawing/2014/main" id="{7C8C366B-A901-4C3D-9A4E-C0451A8E119C}"/>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5059" r="15059"/>
          <a:stretch>
            <a:fillRect/>
          </a:stretch>
        </p:blipFill>
        <p:spPr>
          <a:xfrm>
            <a:off x="7110059" y="1946290"/>
            <a:ext cx="4635147" cy="41400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Espace réservé du texte 2">
            <a:extLst>
              <a:ext uri="{FF2B5EF4-FFF2-40B4-BE49-F238E27FC236}">
                <a16:creationId xmlns:a16="http://schemas.microsoft.com/office/drawing/2014/main" id="{CF287B3F-8CCA-4C54-8C4E-8071400ECC2C}"/>
              </a:ext>
            </a:extLst>
          </p:cNvPr>
          <p:cNvSpPr>
            <a:spLocks noGrp="1"/>
          </p:cNvSpPr>
          <p:nvPr>
            <p:ph type="body" sz="quarter" idx="17"/>
          </p:nvPr>
        </p:nvSpPr>
        <p:spPr>
          <a:xfrm>
            <a:off x="1523999" y="721235"/>
            <a:ext cx="9440412" cy="293687"/>
          </a:xfrm>
        </p:spPr>
        <p:txBody>
          <a:bodyPr/>
          <a:lstStyle/>
          <a:p>
            <a:pPr marL="285750" indent="-285750">
              <a:buFont typeface="Wingdings" panose="05000000000000000000" pitchFamily="2" charset="2"/>
              <a:buChar char="§"/>
            </a:pPr>
            <a:r>
              <a:rPr lang="fr-FR" b="1" dirty="0">
                <a:solidFill>
                  <a:srgbClr val="EABF18"/>
                </a:solidFill>
                <a:latin typeface="Lexend Medium"/>
              </a:rPr>
              <a:t>Obligation de mettre en place un dispositif de partage de la valeur dans les entreprises de 11 à moins de 50 salariés</a:t>
            </a:r>
          </a:p>
          <a:p>
            <a:endParaRPr lang="fr-FR" b="1" dirty="0">
              <a:solidFill>
                <a:srgbClr val="EABF18"/>
              </a:solidFill>
              <a:latin typeface="Lexend Medium"/>
            </a:endParaRPr>
          </a:p>
          <a:p>
            <a:endParaRPr lang="fr-FR" dirty="0"/>
          </a:p>
        </p:txBody>
      </p:sp>
      <p:sp>
        <p:nvSpPr>
          <p:cNvPr id="11" name="ZoneTexte 10">
            <a:extLst>
              <a:ext uri="{FF2B5EF4-FFF2-40B4-BE49-F238E27FC236}">
                <a16:creationId xmlns:a16="http://schemas.microsoft.com/office/drawing/2014/main" id="{72279646-0AB7-41E4-BD60-5537027D11E1}"/>
              </a:ext>
            </a:extLst>
          </p:cNvPr>
          <p:cNvSpPr txBox="1"/>
          <p:nvPr/>
        </p:nvSpPr>
        <p:spPr>
          <a:xfrm>
            <a:off x="668867" y="1778190"/>
            <a:ext cx="5689600" cy="3166824"/>
          </a:xfrm>
          <a:prstGeom prst="roundRect">
            <a:avLst/>
          </a:prstGeom>
          <a:solidFill>
            <a:schemeClr val="bg1"/>
          </a:solidFill>
          <a:ln>
            <a:solidFill>
              <a:srgbClr val="EABF18"/>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rgbClr val="303034"/>
                </a:solidFill>
                <a:effectLst/>
                <a:uLnTx/>
                <a:uFillTx/>
                <a:latin typeface="Lexend"/>
                <a:cs typeface="Arial"/>
              </a:rPr>
              <a:t>Depuis le </a:t>
            </a:r>
            <a:r>
              <a:rPr kumimoji="0" lang="fr-FR" sz="1000" b="1" i="0" u="none" strike="noStrike" kern="1200" cap="none" spc="0" normalizeH="0" baseline="0" noProof="0" dirty="0">
                <a:ln>
                  <a:noFill/>
                </a:ln>
                <a:solidFill>
                  <a:srgbClr val="303034"/>
                </a:solidFill>
                <a:effectLst/>
                <a:uLnTx/>
                <a:uFillTx/>
                <a:latin typeface="Lexend"/>
                <a:cs typeface="Arial"/>
              </a:rPr>
              <a:t>1</a:t>
            </a:r>
            <a:r>
              <a:rPr kumimoji="0" lang="fr-FR" sz="1000" b="1" i="0" u="none" strike="noStrike" kern="1200" cap="none" spc="0" normalizeH="0" baseline="30000" noProof="0" dirty="0">
                <a:ln>
                  <a:noFill/>
                </a:ln>
                <a:solidFill>
                  <a:srgbClr val="303034"/>
                </a:solidFill>
                <a:effectLst/>
                <a:uLnTx/>
                <a:uFillTx/>
                <a:latin typeface="Lexend"/>
                <a:cs typeface="Arial"/>
              </a:rPr>
              <a:t>er</a:t>
            </a:r>
            <a:r>
              <a:rPr kumimoji="0" lang="fr-FR" sz="1000" b="1" i="0" u="none" strike="noStrike" kern="1200" cap="none" spc="0" normalizeH="0" baseline="0" noProof="0" dirty="0">
                <a:ln>
                  <a:noFill/>
                </a:ln>
                <a:solidFill>
                  <a:srgbClr val="303034"/>
                </a:solidFill>
                <a:effectLst/>
                <a:uLnTx/>
                <a:uFillTx/>
                <a:latin typeface="Lexend"/>
                <a:cs typeface="Arial"/>
              </a:rPr>
              <a:t> janvier 2025 </a:t>
            </a:r>
            <a:r>
              <a:rPr kumimoji="0" lang="fr-FR" sz="1000" b="0" i="0" u="none" strike="noStrike" kern="1200" cap="none" spc="0" normalizeH="0" baseline="0" noProof="0" dirty="0">
                <a:ln>
                  <a:noFill/>
                </a:ln>
                <a:solidFill>
                  <a:srgbClr val="303034"/>
                </a:solidFill>
                <a:effectLst/>
                <a:uLnTx/>
                <a:uFillTx/>
                <a:latin typeface="Lexend"/>
                <a:cs typeface="Arial"/>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303034"/>
              </a:solidFill>
              <a:effectLst/>
              <a:uLnTx/>
              <a:uFillTx/>
              <a:latin typeface="Lexend"/>
              <a:cs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Dispositif expérimental sur 5 ans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303034"/>
              </a:solidFill>
              <a:effectLst/>
              <a:uLnTx/>
              <a:uFillTx/>
              <a:latin typeface="Lexend"/>
              <a:cs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Pour toutes les entreprises constituées </a:t>
            </a:r>
            <a:r>
              <a:rPr kumimoji="0" lang="fr-FR" sz="1000" b="1" i="0" u="none" strike="noStrike" kern="1200" cap="none" spc="0" normalizeH="0" baseline="0" noProof="0" dirty="0">
                <a:ln>
                  <a:noFill/>
                </a:ln>
                <a:solidFill>
                  <a:srgbClr val="303034"/>
                </a:solidFill>
                <a:effectLst/>
                <a:uLnTx/>
                <a:uFillTx/>
                <a:latin typeface="Lexend"/>
                <a:cs typeface="Arial" panose="020B0604020202020204" pitchFamily="34" charset="0"/>
              </a:rPr>
              <a:t>sous forme de société</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1"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303034"/>
                </a:solidFill>
                <a:effectLst/>
                <a:uLnTx/>
                <a:uFillTx/>
                <a:latin typeface="Lexend"/>
                <a:cs typeface="Arial" panose="020B0604020202020204" pitchFamily="34" charset="0"/>
              </a:rPr>
              <a:t>Occupant de 11 à moins de 50 salariés​ </a:t>
            </a: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(non assujetties à la Participation obligatoire), l’effectif s’appréciant selon l’article L. 130-1 du code de la sécurité sociale (sans moratoire de 5 ans)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Qui réalisent un bénéfice net fiscal d’au moins</a:t>
            </a:r>
            <a:r>
              <a:rPr kumimoji="0" lang="fr-FR" sz="1000" b="1" i="0" u="none" strike="noStrike" kern="1200" cap="none" spc="0" normalizeH="0" baseline="0" noProof="0" dirty="0">
                <a:ln>
                  <a:noFill/>
                </a:ln>
                <a:solidFill>
                  <a:srgbClr val="303034"/>
                </a:solidFill>
                <a:effectLst/>
                <a:uLnTx/>
                <a:uFillTx/>
                <a:latin typeface="Lexend"/>
                <a:cs typeface="Arial" panose="020B0604020202020204" pitchFamily="34" charset="0"/>
              </a:rPr>
              <a:t> 1 % du chiffre d'affaires pendant trois années consécutives </a:t>
            </a: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(pour 2025, sont concernées les années 2022, 2023 et 2024)​ </a:t>
            </a:r>
            <a:r>
              <a:rPr kumimoji="0" lang="fr-FR" sz="1000" b="0" i="1" u="none" strike="noStrike" kern="1200" cap="none" spc="0" normalizeH="0" baseline="0" noProof="0" dirty="0">
                <a:ln>
                  <a:noFill/>
                </a:ln>
                <a:solidFill>
                  <a:srgbClr val="303034"/>
                </a:solidFill>
                <a:effectLst/>
                <a:uLnTx/>
                <a:uFillTx/>
                <a:latin typeface="Lexend"/>
                <a:cs typeface="Arial" panose="020B0604020202020204" pitchFamily="34" charset="0"/>
              </a:rPr>
              <a:t>=&gt; Il s’agit du bénéfice réalisé en France métropolitaine et dans les DOM-TOM</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1"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Qui ne sont </a:t>
            </a:r>
            <a:r>
              <a:rPr kumimoji="0" lang="fr-FR" sz="1000" b="1" i="0" u="none" strike="noStrike" kern="1200" cap="none" spc="0" normalizeH="0" baseline="0" noProof="0" dirty="0">
                <a:ln>
                  <a:noFill/>
                </a:ln>
                <a:solidFill>
                  <a:srgbClr val="303034"/>
                </a:solidFill>
                <a:effectLst/>
                <a:uLnTx/>
                <a:uFillTx/>
                <a:latin typeface="Lexend"/>
                <a:cs typeface="Arial" panose="020B0604020202020204" pitchFamily="34" charset="0"/>
              </a:rPr>
              <a:t>pas déjà couvertes </a:t>
            </a:r>
            <a:r>
              <a:rPr kumimoji="0" lang="fr-FR" sz="1000" b="0" i="0" u="none" strike="noStrike" kern="1200" cap="none" spc="0" normalizeH="0" baseline="0" noProof="0" dirty="0">
                <a:ln>
                  <a:noFill/>
                </a:ln>
                <a:solidFill>
                  <a:srgbClr val="303034"/>
                </a:solidFill>
                <a:effectLst/>
                <a:uLnTx/>
                <a:uFillTx/>
                <a:latin typeface="Lexend"/>
                <a:cs typeface="Arial" panose="020B0604020202020204" pitchFamily="34" charset="0"/>
              </a:rPr>
              <a:t>par un accord d’intéressement ou de participation volontaire.​  </a:t>
            </a:r>
            <a:endPar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endParaRPr>
          </a:p>
          <a:p>
            <a:endParaRPr lang="fr-FR" sz="1000" dirty="0">
              <a:latin typeface="Lexend"/>
            </a:endParaRPr>
          </a:p>
        </p:txBody>
      </p:sp>
      <p:sp>
        <p:nvSpPr>
          <p:cNvPr id="13" name="ZoneTexte 12">
            <a:extLst>
              <a:ext uri="{FF2B5EF4-FFF2-40B4-BE49-F238E27FC236}">
                <a16:creationId xmlns:a16="http://schemas.microsoft.com/office/drawing/2014/main" id="{65D40939-2D99-4DAB-A398-5B6C06A26FE1}"/>
              </a:ext>
            </a:extLst>
          </p:cNvPr>
          <p:cNvSpPr txBox="1"/>
          <p:nvPr/>
        </p:nvSpPr>
        <p:spPr>
          <a:xfrm>
            <a:off x="181838" y="566848"/>
            <a:ext cx="1430867" cy="983873"/>
          </a:xfrm>
          <a:prstGeom prst="cloudCallout">
            <a:avLst>
              <a:gd name="adj1" fmla="val 115476"/>
              <a:gd name="adj2" fmla="val 62285"/>
            </a:avLst>
          </a:prstGeom>
          <a:noFill/>
          <a:ln>
            <a:solidFill>
              <a:srgbClr val="EABF18"/>
            </a:solidFill>
          </a:ln>
        </p:spPr>
        <p:txBody>
          <a:bodyPr wrap="square" rtlCol="0">
            <a:spAutoFit/>
          </a:bodyPr>
          <a:lstStyle/>
          <a:p>
            <a:r>
              <a:rPr lang="fr-FR" sz="1200" dirty="0">
                <a:solidFill>
                  <a:schemeClr val="accent1"/>
                </a:solidFill>
                <a:latin typeface="Lexend"/>
              </a:rPr>
              <a:t>Depuis quand et pour qui ?</a:t>
            </a:r>
          </a:p>
        </p:txBody>
      </p:sp>
      <p:sp>
        <p:nvSpPr>
          <p:cNvPr id="14" name="ZoneTexte 13">
            <a:extLst>
              <a:ext uri="{FF2B5EF4-FFF2-40B4-BE49-F238E27FC236}">
                <a16:creationId xmlns:a16="http://schemas.microsoft.com/office/drawing/2014/main" id="{9EEE31D0-3826-459A-B695-A2C158EB274F}"/>
              </a:ext>
            </a:extLst>
          </p:cNvPr>
          <p:cNvSpPr txBox="1"/>
          <p:nvPr/>
        </p:nvSpPr>
        <p:spPr>
          <a:xfrm>
            <a:off x="668867" y="5546110"/>
            <a:ext cx="5689600" cy="715089"/>
          </a:xfrm>
          <a:prstGeom prst="roundRect">
            <a:avLst/>
          </a:prstGeom>
          <a:solidFill>
            <a:schemeClr val="bg1"/>
          </a:solidFill>
          <a:ln>
            <a:solidFill>
              <a:srgbClr val="EABF1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900" i="1" dirty="0">
                <a:solidFill>
                  <a:srgbClr val="303034"/>
                </a:solidFill>
                <a:latin typeface="Lexend"/>
                <a:cs typeface="Arial" panose="020B0604020202020204" pitchFamily="34" charset="0"/>
              </a:rPr>
              <a:t>L</a:t>
            </a: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es entreprises de l’économie sociale et solidaire (associations, fondations, mutuelles…) occupant au moins 11 salariés, qui n’ont pas de bénéfice fiscal net mais un résultat excédentaire au moins égal à 1 % de leurs recettes pendant 3 exercices consécutifs, sont également soumises à l’obligation, </a:t>
            </a:r>
            <a:r>
              <a:rPr kumimoji="0" lang="fr-FR" sz="900" b="0" i="1" u="sng" strike="noStrike" kern="1200" cap="none" spc="0" normalizeH="0" baseline="0" noProof="0" dirty="0">
                <a:ln>
                  <a:noFill/>
                </a:ln>
                <a:solidFill>
                  <a:srgbClr val="303034"/>
                </a:solidFill>
                <a:effectLst/>
                <a:uLnTx/>
                <a:uFillTx/>
                <a:latin typeface="Lexend"/>
                <a:cs typeface="Arial" panose="020B0604020202020204" pitchFamily="34" charset="0"/>
              </a:rPr>
              <a:t>à condition qu’un accord de branche étendu le permette</a:t>
            </a: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a:t>
            </a:r>
          </a:p>
        </p:txBody>
      </p:sp>
      <p:sp>
        <p:nvSpPr>
          <p:cNvPr id="15" name="ZoneTexte 14">
            <a:extLst>
              <a:ext uri="{FF2B5EF4-FFF2-40B4-BE49-F238E27FC236}">
                <a16:creationId xmlns:a16="http://schemas.microsoft.com/office/drawing/2014/main" id="{291D88B5-7DF0-4553-AD91-9DC2307E9E8D}"/>
              </a:ext>
            </a:extLst>
          </p:cNvPr>
          <p:cNvSpPr txBox="1"/>
          <p:nvPr/>
        </p:nvSpPr>
        <p:spPr>
          <a:xfrm>
            <a:off x="1895446" y="5119317"/>
            <a:ext cx="2861733" cy="424339"/>
          </a:xfrm>
          <a:prstGeom prst="downArrowCallout">
            <a:avLst>
              <a:gd name="adj1" fmla="val 25000"/>
              <a:gd name="adj2" fmla="val 13444"/>
              <a:gd name="adj3" fmla="val 25000"/>
              <a:gd name="adj4" fmla="val 64977"/>
            </a:avLst>
          </a:prstGeom>
          <a:solidFill>
            <a:srgbClr val="EABF18"/>
          </a:solidFill>
          <a:ln>
            <a:solidFill>
              <a:srgbClr val="EABF18"/>
            </a:solidFill>
          </a:ln>
        </p:spPr>
        <p:txBody>
          <a:bodyPr wrap="square" rtlCol="0">
            <a:spAutoFit/>
          </a:bodyPr>
          <a:lstStyle/>
          <a:p>
            <a:pPr algn="ctr"/>
            <a:r>
              <a:rPr lang="fr-FR" sz="1200" b="1" dirty="0">
                <a:solidFill>
                  <a:srgbClr val="FFF3E8"/>
                </a:solidFill>
                <a:latin typeface="Lexend"/>
              </a:rPr>
              <a:t>Informations complémentaires</a:t>
            </a:r>
          </a:p>
        </p:txBody>
      </p:sp>
    </p:spTree>
    <p:extLst>
      <p:ext uri="{BB962C8B-B14F-4D97-AF65-F5344CB8AC3E}">
        <p14:creationId xmlns:p14="http://schemas.microsoft.com/office/powerpoint/2010/main" val="283419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A95D63-9A5D-4D05-90FB-88DBB34D9CBE}"/>
              </a:ext>
            </a:extLst>
          </p:cNvPr>
          <p:cNvSpPr/>
          <p:nvPr/>
        </p:nvSpPr>
        <p:spPr>
          <a:xfrm>
            <a:off x="0" y="1075267"/>
            <a:ext cx="5698067" cy="5782733"/>
          </a:xfrm>
          <a:prstGeom prst="rect">
            <a:avLst/>
          </a:prstGeom>
          <a:solidFill>
            <a:srgbClr val="EABF18"/>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8" name="Espace réservé pour une image  12" descr="Une image contenant dessin humoristique, dessin, illustration, clipart&#10;&#10;Description générée automatiquement">
            <a:extLst>
              <a:ext uri="{FF2B5EF4-FFF2-40B4-BE49-F238E27FC236}">
                <a16:creationId xmlns:a16="http://schemas.microsoft.com/office/drawing/2014/main" id="{2BD32915-941D-412A-8656-95B4A1618F9D}"/>
              </a:ext>
            </a:extLst>
          </p:cNvPr>
          <p:cNvPicPr>
            <a:picLocks noChangeAspect="1"/>
          </p:cNvPicPr>
          <p:nvPr/>
        </p:nvPicPr>
        <p:blipFill>
          <a:blip r:embed="rId2">
            <a:extLst>
              <a:ext uri="{28A0092B-C50C-407E-A947-70E740481C1C}">
                <a14:useLocalDpi xmlns:a14="http://schemas.microsoft.com/office/drawing/2010/main" val="0"/>
              </a:ext>
            </a:extLst>
          </a:blip>
          <a:srcRect l="15059" r="15059"/>
          <a:stretch>
            <a:fillRect/>
          </a:stretch>
        </p:blipFill>
        <p:spPr>
          <a:xfrm>
            <a:off x="455259" y="1896622"/>
            <a:ext cx="4635147" cy="41400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ZoneTexte 10">
            <a:extLst>
              <a:ext uri="{FF2B5EF4-FFF2-40B4-BE49-F238E27FC236}">
                <a16:creationId xmlns:a16="http://schemas.microsoft.com/office/drawing/2014/main" id="{0539D851-E3FC-4F76-9517-D97F5F76B85B}"/>
              </a:ext>
            </a:extLst>
          </p:cNvPr>
          <p:cNvSpPr txBox="1"/>
          <p:nvPr/>
        </p:nvSpPr>
        <p:spPr>
          <a:xfrm>
            <a:off x="9550476" y="125716"/>
            <a:ext cx="1430867" cy="1077575"/>
          </a:xfrm>
          <a:prstGeom prst="cloudCallout">
            <a:avLst>
              <a:gd name="adj1" fmla="val -133045"/>
              <a:gd name="adj2" fmla="val 40388"/>
            </a:avLst>
          </a:prstGeom>
          <a:noFill/>
          <a:ln>
            <a:solidFill>
              <a:srgbClr val="EABF18"/>
            </a:solidFill>
          </a:ln>
        </p:spPr>
        <p:txBody>
          <a:bodyPr wrap="square" rtlCol="0">
            <a:spAutoFit/>
          </a:bodyPr>
          <a:lstStyle/>
          <a:p>
            <a:r>
              <a:rPr lang="fr-FR" sz="1000" dirty="0">
                <a:solidFill>
                  <a:schemeClr val="accent1"/>
                </a:solidFill>
                <a:latin typeface="Lexend"/>
              </a:rPr>
              <a:t>Le dispositif a-t-il plusieurs formes ?</a:t>
            </a:r>
          </a:p>
        </p:txBody>
      </p:sp>
      <p:sp>
        <p:nvSpPr>
          <p:cNvPr id="12" name="ZoneTexte 11">
            <a:extLst>
              <a:ext uri="{FF2B5EF4-FFF2-40B4-BE49-F238E27FC236}">
                <a16:creationId xmlns:a16="http://schemas.microsoft.com/office/drawing/2014/main" id="{490FFDF5-6914-4AF9-BD28-80E924222A18}"/>
              </a:ext>
            </a:extLst>
          </p:cNvPr>
          <p:cNvSpPr txBox="1"/>
          <p:nvPr/>
        </p:nvSpPr>
        <p:spPr>
          <a:xfrm>
            <a:off x="6426197" y="1288864"/>
            <a:ext cx="4673600" cy="2792254"/>
          </a:xfrm>
          <a:prstGeom prst="roundRect">
            <a:avLst/>
          </a:prstGeom>
          <a:noFill/>
          <a:ln>
            <a:solidFill>
              <a:srgbClr val="EABF18"/>
            </a:solidFill>
          </a:ln>
        </p:spPr>
        <p:txBody>
          <a:bodyPr wrap="square" rtlCol="0">
            <a:spAutoFit/>
          </a:bodyPr>
          <a:lstStyle/>
          <a:p>
            <a:r>
              <a:rPr lang="fr-FR" sz="1100" dirty="0">
                <a:latin typeface="Lexend"/>
              </a:rPr>
              <a:t>Oui, il peut prendre plusieurs formes, à savoir ‘</a:t>
            </a:r>
            <a:r>
              <a:rPr lang="fr-FR" sz="1100" dirty="0" err="1">
                <a:latin typeface="Lexend"/>
              </a:rPr>
              <a:t>lun</a:t>
            </a:r>
            <a:r>
              <a:rPr lang="fr-FR" sz="1100" dirty="0">
                <a:latin typeface="Lexend"/>
              </a:rPr>
              <a:t> des dispositifs suivants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Un accord de participation</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 volontaire, de branche ou dérogatoire moins favorable​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Un accord d’intéressement </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Un abondement sur un plan d’épargne </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PEE(I), PERECOL(I),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Une Prime de Partage de la Valeur (PPV)</a:t>
            </a:r>
            <a:endPar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FF0000"/>
              </a:solidFill>
              <a:effectLst/>
              <a:uLnTx/>
              <a:uFillTx/>
              <a:latin typeface="Lexend"/>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C00000"/>
                </a:solidFill>
                <a:effectLst/>
                <a:uLnTx/>
                <a:uFillTx/>
                <a:latin typeface="Lexend"/>
                <a:cs typeface="Arial" panose="020B0604020202020204" pitchFamily="34" charset="0"/>
              </a:rPr>
              <a:t>=&gt; Aucun montant minimum n’est exigé</a:t>
            </a:r>
          </a:p>
          <a:p>
            <a:endParaRPr lang="fr-FR" dirty="0"/>
          </a:p>
          <a:p>
            <a:endParaRPr lang="fr-FR" dirty="0"/>
          </a:p>
        </p:txBody>
      </p:sp>
      <p:sp>
        <p:nvSpPr>
          <p:cNvPr id="13" name="ZoneTexte 12">
            <a:extLst>
              <a:ext uri="{FF2B5EF4-FFF2-40B4-BE49-F238E27FC236}">
                <a16:creationId xmlns:a16="http://schemas.microsoft.com/office/drawing/2014/main" id="{76F13AAC-9EDA-4F23-8BAD-E1B05DB6D8FD}"/>
              </a:ext>
            </a:extLst>
          </p:cNvPr>
          <p:cNvSpPr txBox="1"/>
          <p:nvPr/>
        </p:nvSpPr>
        <p:spPr>
          <a:xfrm>
            <a:off x="5780435" y="3792120"/>
            <a:ext cx="1507070" cy="1124426"/>
          </a:xfrm>
          <a:prstGeom prst="cloudCallout">
            <a:avLst>
              <a:gd name="adj1" fmla="val 85371"/>
              <a:gd name="adj2" fmla="val 24995"/>
            </a:avLst>
          </a:prstGeom>
          <a:noFill/>
          <a:ln>
            <a:solidFill>
              <a:srgbClr val="EABF18"/>
            </a:solidFill>
          </a:ln>
        </p:spPr>
        <p:txBody>
          <a:bodyPr wrap="square" rtlCol="0">
            <a:spAutoFit/>
          </a:bodyPr>
          <a:lstStyle/>
          <a:p>
            <a:r>
              <a:rPr lang="fr-FR" sz="1050" dirty="0">
                <a:solidFill>
                  <a:schemeClr val="accent1"/>
                </a:solidFill>
                <a:latin typeface="Lexend"/>
              </a:rPr>
              <a:t>Quand faut-il procéder au versement ?</a:t>
            </a:r>
          </a:p>
        </p:txBody>
      </p:sp>
      <p:sp>
        <p:nvSpPr>
          <p:cNvPr id="14" name="ZoneTexte 13">
            <a:extLst>
              <a:ext uri="{FF2B5EF4-FFF2-40B4-BE49-F238E27FC236}">
                <a16:creationId xmlns:a16="http://schemas.microsoft.com/office/drawing/2014/main" id="{54BB7564-946A-4596-A964-2918E8480673}"/>
              </a:ext>
            </a:extLst>
          </p:cNvPr>
          <p:cNvSpPr txBox="1"/>
          <p:nvPr/>
        </p:nvSpPr>
        <p:spPr>
          <a:xfrm>
            <a:off x="8004899" y="3966633"/>
            <a:ext cx="3613054" cy="2307015"/>
          </a:xfrm>
          <a:prstGeom prst="roundRect">
            <a:avLst/>
          </a:prstGeom>
          <a:noFill/>
          <a:ln>
            <a:solidFill>
              <a:srgbClr val="EABF1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i="0" u="none" strike="noStrike" kern="1200" cap="none" spc="0" normalizeH="0" baseline="0" noProof="0" dirty="0">
              <a:ln>
                <a:noFill/>
              </a:ln>
              <a:solidFill>
                <a:srgbClr val="FF0000"/>
              </a:solidFill>
              <a:effectLst/>
              <a:uLnTx/>
              <a:uFillTx/>
              <a:latin typeface="Lexend"/>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CC3B09"/>
                </a:solidFill>
                <a:effectLst/>
                <a:uLnTx/>
                <a:uFillTx/>
                <a:latin typeface="Lexend"/>
                <a:cs typeface="Arial" panose="020B0604020202020204" pitchFamily="34" charset="0"/>
              </a:rPr>
              <a:t>En fonction du dispositif choisi, le premier versement aura lieu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i="0" u="none" strike="noStrike" kern="1200" cap="none" spc="0" normalizeH="0" baseline="0" noProof="0" dirty="0">
                <a:ln>
                  <a:noFill/>
                </a:ln>
                <a:solidFill>
                  <a:srgbClr val="303034"/>
                </a:solidFill>
                <a:effectLst/>
                <a:uLnTx/>
                <a:uFillTx/>
                <a:latin typeface="Lexend"/>
                <a:cs typeface="Arial" panose="020B0604020202020204" pitchFamily="34" charset="0"/>
              </a:rPr>
              <a:t>En 2025 =&gt; abondement et PPV​</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i="0" u="none" strike="noStrike" kern="1200" cap="none" spc="0" normalizeH="0" baseline="0" noProof="0" dirty="0">
                <a:ln>
                  <a:noFill/>
                </a:ln>
                <a:solidFill>
                  <a:srgbClr val="303034"/>
                </a:solidFill>
                <a:effectLst/>
                <a:uLnTx/>
                <a:uFillTx/>
                <a:latin typeface="Lexend"/>
                <a:cs typeface="Arial" panose="020B0604020202020204" pitchFamily="34" charset="0"/>
              </a:rPr>
              <a:t>En 2026 =&gt; participation / intéressement (sur l’exercice 2025)​</a:t>
            </a:r>
          </a:p>
          <a:p>
            <a:endParaRPr lang="fr-FR" dirty="0"/>
          </a:p>
          <a:p>
            <a:endParaRPr lang="fr-FR" dirty="0"/>
          </a:p>
        </p:txBody>
      </p:sp>
      <p:sp>
        <p:nvSpPr>
          <p:cNvPr id="9" name="Espace réservé du texte 2">
            <a:extLst>
              <a:ext uri="{FF2B5EF4-FFF2-40B4-BE49-F238E27FC236}">
                <a16:creationId xmlns:a16="http://schemas.microsoft.com/office/drawing/2014/main" id="{7E8D938D-9609-4413-A2A7-8D7B8E40DBD1}"/>
              </a:ext>
            </a:extLst>
          </p:cNvPr>
          <p:cNvSpPr>
            <a:spLocks noGrp="1"/>
          </p:cNvSpPr>
          <p:nvPr>
            <p:ph type="body" sz="quarter" idx="17"/>
          </p:nvPr>
        </p:nvSpPr>
        <p:spPr>
          <a:xfrm>
            <a:off x="1422399" y="173821"/>
            <a:ext cx="8389027" cy="293687"/>
          </a:xfrm>
        </p:spPr>
        <p:txBody>
          <a:bodyPr/>
          <a:lstStyle/>
          <a:p>
            <a:pPr marL="285750" indent="-285750">
              <a:buFont typeface="Wingdings" panose="05000000000000000000" pitchFamily="2" charset="2"/>
              <a:buChar char="§"/>
            </a:pPr>
            <a:r>
              <a:rPr lang="fr-FR" b="1" dirty="0">
                <a:solidFill>
                  <a:srgbClr val="EABF18"/>
                </a:solidFill>
                <a:latin typeface="Lexend Medium"/>
              </a:rPr>
              <a:t>Obligation de mettre en place un dispositif de partage de la valeur dans les entreprises de 11 à moins de 50 salariés</a:t>
            </a:r>
          </a:p>
          <a:p>
            <a:endParaRPr lang="fr-FR" b="1" dirty="0">
              <a:solidFill>
                <a:srgbClr val="EABF18"/>
              </a:solidFill>
              <a:latin typeface="Lexend Medium"/>
            </a:endParaRPr>
          </a:p>
          <a:p>
            <a:endParaRPr lang="fr-FR" dirty="0"/>
          </a:p>
        </p:txBody>
      </p:sp>
    </p:spTree>
    <p:extLst>
      <p:ext uri="{BB962C8B-B14F-4D97-AF65-F5344CB8AC3E}">
        <p14:creationId xmlns:p14="http://schemas.microsoft.com/office/powerpoint/2010/main" val="20847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2">
            <a:extLst>
              <a:ext uri="{FF2B5EF4-FFF2-40B4-BE49-F238E27FC236}">
                <a16:creationId xmlns:a16="http://schemas.microsoft.com/office/drawing/2014/main" id="{A60664C0-5385-40B7-B59F-1054798AA21E}"/>
              </a:ext>
            </a:extLst>
          </p:cNvPr>
          <p:cNvSpPr>
            <a:spLocks noGrp="1"/>
          </p:cNvSpPr>
          <p:nvPr>
            <p:ph type="title"/>
          </p:nvPr>
        </p:nvSpPr>
        <p:spPr>
          <a:xfrm>
            <a:off x="1253068" y="3105150"/>
            <a:ext cx="9067799" cy="880534"/>
          </a:xfrm>
        </p:spPr>
        <p:txBody>
          <a:bodyPr/>
          <a:lstStyle/>
          <a:p>
            <a:r>
              <a:rPr lang="fr-FR" sz="4400" dirty="0">
                <a:solidFill>
                  <a:srgbClr val="313135"/>
                </a:solidFill>
                <a:latin typeface="Lexend Medium"/>
              </a:rPr>
              <a:t>III – Les avantages en nature véhicule</a:t>
            </a:r>
            <a:br>
              <a:rPr lang="fr-FR" sz="4400" b="1" dirty="0">
                <a:solidFill>
                  <a:srgbClr val="CC3B09"/>
                </a:solidFill>
                <a:latin typeface="Lexend Medium" pitchFamily="2" charset="77"/>
                <a:ea typeface="Inter Medium" panose="02000603000000020004" pitchFamily="50" charset="0"/>
                <a:cs typeface="Inter Medium" panose="02000603000000020004" pitchFamily="50" charset="0"/>
              </a:rPr>
            </a:br>
            <a:br>
              <a:rPr lang="fr-FR" sz="4400" dirty="0">
                <a:solidFill>
                  <a:srgbClr val="313135"/>
                </a:solidFill>
                <a:latin typeface="Lexend Medium"/>
              </a:rPr>
            </a:br>
            <a:br>
              <a:rPr lang="fr-FR" sz="3200" b="1" dirty="0">
                <a:latin typeface="Lexend Medium"/>
                <a:ea typeface="Inter Medium" panose="02000603000000020004" pitchFamily="50" charset="0"/>
                <a:cs typeface="Inter Medium" panose="02000603000000020004" pitchFamily="50" charset="0"/>
              </a:rPr>
            </a:br>
            <a:endParaRPr lang="fr-FR" dirty="0"/>
          </a:p>
        </p:txBody>
      </p:sp>
      <p:sp>
        <p:nvSpPr>
          <p:cNvPr id="3" name="ZoneTexte 2">
            <a:extLst>
              <a:ext uri="{FF2B5EF4-FFF2-40B4-BE49-F238E27FC236}">
                <a16:creationId xmlns:a16="http://schemas.microsoft.com/office/drawing/2014/main" id="{10705480-AAE7-4064-AEB3-79769A9F7C16}"/>
              </a:ext>
            </a:extLst>
          </p:cNvPr>
          <p:cNvSpPr txBox="1"/>
          <p:nvPr/>
        </p:nvSpPr>
        <p:spPr>
          <a:xfrm>
            <a:off x="186267" y="6485467"/>
            <a:ext cx="1227666" cy="369332"/>
          </a:xfrm>
          <a:prstGeom prst="rect">
            <a:avLst/>
          </a:prstGeom>
          <a:solidFill>
            <a:srgbClr val="FFF3E8"/>
          </a:solidFill>
        </p:spPr>
        <p:txBody>
          <a:bodyPr wrap="square" rtlCol="0">
            <a:spAutoFit/>
          </a:bodyPr>
          <a:lstStyle/>
          <a:p>
            <a:endParaRPr lang="fr-FR" dirty="0"/>
          </a:p>
        </p:txBody>
      </p:sp>
      <p:pic>
        <p:nvPicPr>
          <p:cNvPr id="5" name="Image 4">
            <a:extLst>
              <a:ext uri="{FF2B5EF4-FFF2-40B4-BE49-F238E27FC236}">
                <a16:creationId xmlns:a16="http://schemas.microsoft.com/office/drawing/2014/main" id="{79C9AB08-CED0-43E5-99DD-7BF1E91ACE70}"/>
              </a:ext>
            </a:extLst>
          </p:cNvPr>
          <p:cNvPicPr>
            <a:picLocks noChangeAspect="1"/>
          </p:cNvPicPr>
          <p:nvPr/>
        </p:nvPicPr>
        <p:blipFill>
          <a:blip r:embed="rId2"/>
          <a:stretch>
            <a:fillRect/>
          </a:stretch>
        </p:blipFill>
        <p:spPr>
          <a:xfrm>
            <a:off x="2201334" y="1259417"/>
            <a:ext cx="1905000" cy="1714500"/>
          </a:xfrm>
          <a:prstGeom prst="rect">
            <a:avLst/>
          </a:prstGeom>
        </p:spPr>
      </p:pic>
    </p:spTree>
    <p:extLst>
      <p:ext uri="{BB962C8B-B14F-4D97-AF65-F5344CB8AC3E}">
        <p14:creationId xmlns:p14="http://schemas.microsoft.com/office/powerpoint/2010/main" val="45866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1E7D4A-A7D7-4EAF-8EB4-3E95C1549020}"/>
              </a:ext>
            </a:extLst>
          </p:cNvPr>
          <p:cNvSpPr/>
          <p:nvPr/>
        </p:nvSpPr>
        <p:spPr>
          <a:xfrm>
            <a:off x="6663267" y="1174603"/>
            <a:ext cx="5528733" cy="5683397"/>
          </a:xfrm>
          <a:prstGeom prst="rect">
            <a:avLst/>
          </a:prstGeom>
          <a:solidFill>
            <a:srgbClr val="5FC5E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472FA83-42DC-4694-BB92-1635B0770EC1}"/>
              </a:ext>
            </a:extLst>
          </p:cNvPr>
          <p:cNvSpPr>
            <a:spLocks noGrp="1"/>
          </p:cNvSpPr>
          <p:nvPr>
            <p:ph type="body" sz="quarter" idx="17"/>
          </p:nvPr>
        </p:nvSpPr>
        <p:spPr>
          <a:xfrm>
            <a:off x="2370667" y="679100"/>
            <a:ext cx="7243116" cy="293687"/>
          </a:xfrm>
        </p:spPr>
        <p:txBody>
          <a:bodyPr/>
          <a:lstStyle/>
          <a:p>
            <a:pPr marL="285750" indent="-285750">
              <a:buFont typeface="Wingdings" panose="05000000000000000000" pitchFamily="2" charset="2"/>
              <a:buChar char="§"/>
            </a:pPr>
            <a:r>
              <a:rPr lang="fr-FR" b="1" dirty="0">
                <a:solidFill>
                  <a:srgbClr val="5FC5E6"/>
                </a:solidFill>
                <a:latin typeface="Lexend Medium"/>
              </a:rPr>
              <a:t>1</a:t>
            </a:r>
            <a:r>
              <a:rPr lang="fr-FR" b="1" baseline="30000" dirty="0">
                <a:solidFill>
                  <a:srgbClr val="5FC5E6"/>
                </a:solidFill>
                <a:latin typeface="Lexend Medium"/>
              </a:rPr>
              <a:t>er</a:t>
            </a:r>
            <a:r>
              <a:rPr lang="fr-FR" b="1" dirty="0">
                <a:solidFill>
                  <a:srgbClr val="5FC5E6"/>
                </a:solidFill>
                <a:latin typeface="Lexend Medium"/>
              </a:rPr>
              <a:t> févier 2025 : Changement des règles d’évaluation pour les véhicules</a:t>
            </a:r>
          </a:p>
          <a:p>
            <a:pPr marL="285750" indent="-285750">
              <a:buFont typeface="Wingdings" panose="05000000000000000000" pitchFamily="2" charset="2"/>
              <a:buChar char="§"/>
            </a:pPr>
            <a:endParaRPr lang="fr-FR" b="1" dirty="0">
              <a:solidFill>
                <a:srgbClr val="EABF18"/>
              </a:solidFill>
              <a:latin typeface="Lexend Medium"/>
            </a:endParaRPr>
          </a:p>
          <a:p>
            <a:pPr marL="285750" indent="-285750">
              <a:buFont typeface="Wingdings" panose="05000000000000000000" pitchFamily="2" charset="2"/>
              <a:buChar char="§"/>
            </a:pPr>
            <a:endParaRPr lang="fr-FR" dirty="0"/>
          </a:p>
        </p:txBody>
      </p:sp>
      <p:sp>
        <p:nvSpPr>
          <p:cNvPr id="11" name="ZoneTexte 10">
            <a:extLst>
              <a:ext uri="{FF2B5EF4-FFF2-40B4-BE49-F238E27FC236}">
                <a16:creationId xmlns:a16="http://schemas.microsoft.com/office/drawing/2014/main" id="{EDD324B1-C825-470B-8B9F-EACC0B5C7ED9}"/>
              </a:ext>
            </a:extLst>
          </p:cNvPr>
          <p:cNvSpPr txBox="1"/>
          <p:nvPr/>
        </p:nvSpPr>
        <p:spPr>
          <a:xfrm>
            <a:off x="11650134" y="6490732"/>
            <a:ext cx="541866" cy="261610"/>
          </a:xfrm>
          <a:prstGeom prst="rect">
            <a:avLst/>
          </a:prstGeom>
          <a:noFill/>
        </p:spPr>
        <p:txBody>
          <a:bodyPr wrap="square" rtlCol="0">
            <a:spAutoFit/>
          </a:bodyPr>
          <a:lstStyle/>
          <a:p>
            <a:r>
              <a:rPr lang="fr-FR" sz="1050" dirty="0">
                <a:solidFill>
                  <a:schemeClr val="bg1"/>
                </a:solidFill>
                <a:latin typeface="Lexend"/>
              </a:rPr>
              <a:t>13</a:t>
            </a:r>
          </a:p>
        </p:txBody>
      </p:sp>
      <p:pic>
        <p:nvPicPr>
          <p:cNvPr id="8" name="Image 7" descr="Une image contenant croquis, dessin, Décalcomanie automobile, illustration&#10;&#10;Description générée automatiquement">
            <a:extLst>
              <a:ext uri="{FF2B5EF4-FFF2-40B4-BE49-F238E27FC236}">
                <a16:creationId xmlns:a16="http://schemas.microsoft.com/office/drawing/2014/main" id="{43D6AC70-3D9D-40AB-A4A0-2DD93B89B02C}"/>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133607" y="2383809"/>
            <a:ext cx="4588052" cy="2897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ZoneTexte 11">
            <a:extLst>
              <a:ext uri="{FF2B5EF4-FFF2-40B4-BE49-F238E27FC236}">
                <a16:creationId xmlns:a16="http://schemas.microsoft.com/office/drawing/2014/main" id="{D99B5408-A573-41ED-A9A6-E48BFEF55142}"/>
              </a:ext>
            </a:extLst>
          </p:cNvPr>
          <p:cNvSpPr txBox="1"/>
          <p:nvPr/>
        </p:nvSpPr>
        <p:spPr>
          <a:xfrm>
            <a:off x="194733" y="6488668"/>
            <a:ext cx="1143000" cy="369332"/>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5B1775FA-DD63-4B88-B6F7-53C838AE6B4C}"/>
              </a:ext>
            </a:extLst>
          </p:cNvPr>
          <p:cNvSpPr txBox="1"/>
          <p:nvPr/>
        </p:nvSpPr>
        <p:spPr>
          <a:xfrm>
            <a:off x="651931" y="1320251"/>
            <a:ext cx="5732089" cy="459700"/>
          </a:xfrm>
          <a:prstGeom prst="roundRect">
            <a:avLst/>
          </a:prstGeom>
          <a:solidFill>
            <a:schemeClr val="bg1"/>
          </a:solidFill>
          <a:ln>
            <a:solidFill>
              <a:srgbClr val="5FC5E6"/>
            </a:solidFill>
          </a:ln>
        </p:spPr>
        <p:txBody>
          <a:bodyPr wrap="square" rtlCol="0">
            <a:spAutoFit/>
          </a:bodyPr>
          <a:lstStyle/>
          <a:p>
            <a:pPr algn="just"/>
            <a:r>
              <a:rPr lang="fr-FR" sz="1050" b="0" i="0" dirty="0">
                <a:solidFill>
                  <a:srgbClr val="000000"/>
                </a:solidFill>
                <a:effectLst/>
                <a:latin typeface="Lexend" pitchFamily="2" charset="0"/>
              </a:rPr>
              <a:t>Un nouvel arrêté du 25 février 2025 fixe de nouvelles règles d’évaluation des avantages en nature véhicule</a:t>
            </a:r>
          </a:p>
        </p:txBody>
      </p:sp>
      <p:sp>
        <p:nvSpPr>
          <p:cNvPr id="16" name="ZoneTexte 15">
            <a:extLst>
              <a:ext uri="{FF2B5EF4-FFF2-40B4-BE49-F238E27FC236}">
                <a16:creationId xmlns:a16="http://schemas.microsoft.com/office/drawing/2014/main" id="{4FDE8FB7-EB6B-451D-BE73-6A6C1281A101}"/>
              </a:ext>
            </a:extLst>
          </p:cNvPr>
          <p:cNvSpPr txBox="1"/>
          <p:nvPr/>
        </p:nvSpPr>
        <p:spPr>
          <a:xfrm>
            <a:off x="1557337" y="2237572"/>
            <a:ext cx="3818467" cy="612934"/>
          </a:xfrm>
          <a:prstGeom prst="downArrowCallout">
            <a:avLst/>
          </a:prstGeom>
          <a:solidFill>
            <a:schemeClr val="accent3"/>
          </a:solidFill>
          <a:ln>
            <a:solidFill>
              <a:srgbClr val="5FC5E6"/>
            </a:solidFill>
          </a:ln>
        </p:spPr>
        <p:txBody>
          <a:bodyPr wrap="square" rtlCol="0">
            <a:spAutoFit/>
          </a:bodyPr>
          <a:lstStyle/>
          <a:p>
            <a:pPr algn="ctr"/>
            <a:r>
              <a:rPr lang="fr-FR" sz="1000" b="1" dirty="0">
                <a:latin typeface="Lexend"/>
              </a:rPr>
              <a:t>Nouvelles règles applicables aux véhicules attribués ou réattribués aux salariés depuis le 01/02/2025</a:t>
            </a:r>
          </a:p>
        </p:txBody>
      </p:sp>
      <p:sp>
        <p:nvSpPr>
          <p:cNvPr id="18" name="ZoneTexte 17">
            <a:extLst>
              <a:ext uri="{FF2B5EF4-FFF2-40B4-BE49-F238E27FC236}">
                <a16:creationId xmlns:a16="http://schemas.microsoft.com/office/drawing/2014/main" id="{FF9BEADE-4C7D-45C0-B067-B1C9B6EA4D51}"/>
              </a:ext>
            </a:extLst>
          </p:cNvPr>
          <p:cNvSpPr txBox="1"/>
          <p:nvPr/>
        </p:nvSpPr>
        <p:spPr>
          <a:xfrm>
            <a:off x="699764" y="3047547"/>
            <a:ext cx="725656" cy="281113"/>
          </a:xfrm>
          <a:prstGeom prst="rect">
            <a:avLst/>
          </a:prstGeom>
          <a:solidFill>
            <a:schemeClr val="bg1"/>
          </a:solidFill>
        </p:spPr>
        <p:txBody>
          <a:bodyPr wrap="square" rtlCol="0">
            <a:spAutoFit/>
          </a:bodyPr>
          <a:lstStyle/>
          <a:p>
            <a:endParaRPr lang="fr-FR" dirty="0"/>
          </a:p>
        </p:txBody>
      </p:sp>
      <p:pic>
        <p:nvPicPr>
          <p:cNvPr id="21" name="Image 20">
            <a:extLst>
              <a:ext uri="{FF2B5EF4-FFF2-40B4-BE49-F238E27FC236}">
                <a16:creationId xmlns:a16="http://schemas.microsoft.com/office/drawing/2014/main" id="{0C81A803-B49C-4B13-889E-6493AE092335}"/>
              </a:ext>
            </a:extLst>
          </p:cNvPr>
          <p:cNvPicPr>
            <a:picLocks noChangeAspect="1"/>
          </p:cNvPicPr>
          <p:nvPr/>
        </p:nvPicPr>
        <p:blipFill>
          <a:blip r:embed="rId4">
            <a:clrChange>
              <a:clrFrom>
                <a:srgbClr val="F7F8FC"/>
              </a:clrFrom>
              <a:clrTo>
                <a:srgbClr val="F7F8FC">
                  <a:alpha val="0"/>
                </a:srgbClr>
              </a:clrTo>
            </a:clrChange>
            <a:duotone>
              <a:prstClr val="black"/>
              <a:schemeClr val="accent3">
                <a:lumMod val="50000"/>
                <a:tint val="45000"/>
                <a:satMod val="400000"/>
              </a:schemeClr>
            </a:duotone>
          </a:blip>
          <a:stretch>
            <a:fillRect/>
          </a:stretch>
        </p:blipFill>
        <p:spPr>
          <a:xfrm>
            <a:off x="766233" y="2952528"/>
            <a:ext cx="5581582" cy="3365206"/>
          </a:xfrm>
          <a:prstGeom prst="rect">
            <a:avLst/>
          </a:prstGeom>
        </p:spPr>
      </p:pic>
    </p:spTree>
    <p:extLst>
      <p:ext uri="{BB962C8B-B14F-4D97-AF65-F5344CB8AC3E}">
        <p14:creationId xmlns:p14="http://schemas.microsoft.com/office/powerpoint/2010/main" val="231193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A95D63-9A5D-4D05-90FB-88DBB34D9CBE}"/>
              </a:ext>
            </a:extLst>
          </p:cNvPr>
          <p:cNvSpPr/>
          <p:nvPr/>
        </p:nvSpPr>
        <p:spPr>
          <a:xfrm>
            <a:off x="0" y="1014922"/>
            <a:ext cx="5723467" cy="5843078"/>
          </a:xfrm>
          <a:prstGeom prst="rect">
            <a:avLst/>
          </a:prstGeom>
          <a:solidFill>
            <a:srgbClr val="5FC5E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noFill/>
            </a:endParaRPr>
          </a:p>
        </p:txBody>
      </p:sp>
      <p:pic>
        <p:nvPicPr>
          <p:cNvPr id="6" name="Image 5" descr="Une image contenant croquis, dessin, Décalcomanie automobile, illustration&#10;&#10;Description générée automatiquement">
            <a:extLst>
              <a:ext uri="{FF2B5EF4-FFF2-40B4-BE49-F238E27FC236}">
                <a16:creationId xmlns:a16="http://schemas.microsoft.com/office/drawing/2014/main" id="{79BFC9D5-B30F-4B47-8A91-5043B66AD022}"/>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67707" y="2400742"/>
            <a:ext cx="4588052" cy="2897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age 7">
            <a:extLst>
              <a:ext uri="{FF2B5EF4-FFF2-40B4-BE49-F238E27FC236}">
                <a16:creationId xmlns:a16="http://schemas.microsoft.com/office/drawing/2014/main" id="{95A30E45-86DA-4558-A824-AAF07957AFCA}"/>
              </a:ext>
            </a:extLst>
          </p:cNvPr>
          <p:cNvPicPr>
            <a:picLocks noChangeAspect="1"/>
          </p:cNvPicPr>
          <p:nvPr/>
        </p:nvPicPr>
        <p:blipFill>
          <a:blip r:embed="rId4">
            <a:clrChange>
              <a:clrFrom>
                <a:srgbClr val="F7F8FC"/>
              </a:clrFrom>
              <a:clrTo>
                <a:srgbClr val="F7F8FC">
                  <a:alpha val="0"/>
                </a:srgbClr>
              </a:clrTo>
            </a:clrChange>
            <a:duotone>
              <a:prstClr val="black"/>
              <a:schemeClr val="accent3">
                <a:lumMod val="50000"/>
                <a:tint val="45000"/>
                <a:satMod val="400000"/>
              </a:schemeClr>
            </a:duotone>
          </a:blip>
          <a:stretch>
            <a:fillRect/>
          </a:stretch>
        </p:blipFill>
        <p:spPr>
          <a:xfrm>
            <a:off x="5907983" y="2622323"/>
            <a:ext cx="5853967" cy="3201739"/>
          </a:xfrm>
          <a:prstGeom prst="rect">
            <a:avLst/>
          </a:prstGeom>
        </p:spPr>
      </p:pic>
      <p:sp>
        <p:nvSpPr>
          <p:cNvPr id="11" name="ZoneTexte 10">
            <a:extLst>
              <a:ext uri="{FF2B5EF4-FFF2-40B4-BE49-F238E27FC236}">
                <a16:creationId xmlns:a16="http://schemas.microsoft.com/office/drawing/2014/main" id="{A218FBA0-09A9-41FE-81FD-092E201841A2}"/>
              </a:ext>
            </a:extLst>
          </p:cNvPr>
          <p:cNvSpPr txBox="1"/>
          <p:nvPr/>
        </p:nvSpPr>
        <p:spPr>
          <a:xfrm>
            <a:off x="6790267" y="1634066"/>
            <a:ext cx="3818467" cy="707231"/>
          </a:xfrm>
          <a:prstGeom prst="downArrowCallout">
            <a:avLst/>
          </a:prstGeom>
          <a:solidFill>
            <a:schemeClr val="accent3"/>
          </a:solidFill>
          <a:ln>
            <a:solidFill>
              <a:srgbClr val="5FC5E6"/>
            </a:solidFill>
          </a:ln>
        </p:spPr>
        <p:txBody>
          <a:bodyPr wrap="square" rtlCol="0">
            <a:spAutoFit/>
          </a:bodyPr>
          <a:lstStyle/>
          <a:p>
            <a:pPr algn="ctr"/>
            <a:r>
              <a:rPr lang="fr-FR" sz="1200" b="1" dirty="0">
                <a:latin typeface="Lexend"/>
              </a:rPr>
              <a:t>Maintien des anciennes règles aux véhicules attribués aux salariés avant le 01/02/2025</a:t>
            </a:r>
          </a:p>
        </p:txBody>
      </p:sp>
      <p:sp>
        <p:nvSpPr>
          <p:cNvPr id="9" name="Espace réservé du texte 6">
            <a:extLst>
              <a:ext uri="{FF2B5EF4-FFF2-40B4-BE49-F238E27FC236}">
                <a16:creationId xmlns:a16="http://schemas.microsoft.com/office/drawing/2014/main" id="{83DB4348-6E3C-4949-B76F-6A2C0A7E498C}"/>
              </a:ext>
            </a:extLst>
          </p:cNvPr>
          <p:cNvSpPr>
            <a:spLocks noGrp="1"/>
          </p:cNvSpPr>
          <p:nvPr>
            <p:ph type="body" sz="quarter" idx="17"/>
          </p:nvPr>
        </p:nvSpPr>
        <p:spPr>
          <a:xfrm>
            <a:off x="2743200" y="666466"/>
            <a:ext cx="7741920" cy="293687"/>
          </a:xfrm>
        </p:spPr>
        <p:txBody>
          <a:bodyPr/>
          <a:lstStyle/>
          <a:p>
            <a:pPr marL="285750" indent="-285750">
              <a:buFont typeface="Wingdings" panose="05000000000000000000" pitchFamily="2" charset="2"/>
              <a:buChar char="§"/>
            </a:pPr>
            <a:r>
              <a:rPr lang="fr-FR" b="1" dirty="0">
                <a:solidFill>
                  <a:srgbClr val="5FC5E6"/>
                </a:solidFill>
                <a:latin typeface="Lexend Medium"/>
              </a:rPr>
              <a:t>1</a:t>
            </a:r>
            <a:r>
              <a:rPr lang="fr-FR" b="1" baseline="30000" dirty="0">
                <a:solidFill>
                  <a:srgbClr val="5FC5E6"/>
                </a:solidFill>
                <a:latin typeface="Lexend Medium"/>
              </a:rPr>
              <a:t>er</a:t>
            </a:r>
            <a:r>
              <a:rPr lang="fr-FR" b="1" dirty="0">
                <a:solidFill>
                  <a:srgbClr val="5FC5E6"/>
                </a:solidFill>
                <a:latin typeface="Lexend Medium"/>
              </a:rPr>
              <a:t> févier 2025 : Changement des règles d’évaluation pour les véhicules</a:t>
            </a:r>
          </a:p>
          <a:p>
            <a:pPr marL="285750" indent="-285750">
              <a:buFont typeface="Wingdings" panose="05000000000000000000" pitchFamily="2" charset="2"/>
              <a:buChar char="§"/>
            </a:pPr>
            <a:endParaRPr lang="fr-FR" b="1" dirty="0">
              <a:solidFill>
                <a:srgbClr val="EABF18"/>
              </a:solidFill>
              <a:latin typeface="Lexend Medium"/>
            </a:endParaRPr>
          </a:p>
          <a:p>
            <a:endParaRPr lang="fr-FR" dirty="0"/>
          </a:p>
        </p:txBody>
      </p:sp>
    </p:spTree>
    <p:extLst>
      <p:ext uri="{BB962C8B-B14F-4D97-AF65-F5344CB8AC3E}">
        <p14:creationId xmlns:p14="http://schemas.microsoft.com/office/powerpoint/2010/main" val="314430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1E7D4A-A7D7-4EAF-8EB4-3E95C1549020}"/>
              </a:ext>
            </a:extLst>
          </p:cNvPr>
          <p:cNvSpPr/>
          <p:nvPr/>
        </p:nvSpPr>
        <p:spPr>
          <a:xfrm>
            <a:off x="6663267" y="1174603"/>
            <a:ext cx="5528733" cy="5683397"/>
          </a:xfrm>
          <a:prstGeom prst="rect">
            <a:avLst/>
          </a:prstGeom>
          <a:solidFill>
            <a:srgbClr val="5FC5E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DD324B1-C825-470B-8B9F-EACC0B5C7ED9}"/>
              </a:ext>
            </a:extLst>
          </p:cNvPr>
          <p:cNvSpPr txBox="1"/>
          <p:nvPr/>
        </p:nvSpPr>
        <p:spPr>
          <a:xfrm>
            <a:off x="11650134" y="6490732"/>
            <a:ext cx="541866" cy="261610"/>
          </a:xfrm>
          <a:prstGeom prst="rect">
            <a:avLst/>
          </a:prstGeom>
          <a:noFill/>
        </p:spPr>
        <p:txBody>
          <a:bodyPr wrap="square" rtlCol="0">
            <a:spAutoFit/>
          </a:bodyPr>
          <a:lstStyle/>
          <a:p>
            <a:r>
              <a:rPr lang="fr-FR" sz="1050" dirty="0">
                <a:solidFill>
                  <a:schemeClr val="bg1"/>
                </a:solidFill>
                <a:latin typeface="Lexend"/>
              </a:rPr>
              <a:t>13</a:t>
            </a:r>
          </a:p>
        </p:txBody>
      </p:sp>
      <p:pic>
        <p:nvPicPr>
          <p:cNvPr id="8" name="Image 7" descr="Une image contenant croquis, dessin, Décalcomanie automobile, illustration&#10;&#10;Description générée automatiquement">
            <a:extLst>
              <a:ext uri="{FF2B5EF4-FFF2-40B4-BE49-F238E27FC236}">
                <a16:creationId xmlns:a16="http://schemas.microsoft.com/office/drawing/2014/main" id="{43D6AC70-3D9D-40AB-A4A0-2DD93B89B02C}"/>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133607" y="2383809"/>
            <a:ext cx="4588052" cy="2897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ZoneTexte 11">
            <a:extLst>
              <a:ext uri="{FF2B5EF4-FFF2-40B4-BE49-F238E27FC236}">
                <a16:creationId xmlns:a16="http://schemas.microsoft.com/office/drawing/2014/main" id="{D99B5408-A573-41ED-A9A6-E48BFEF55142}"/>
              </a:ext>
            </a:extLst>
          </p:cNvPr>
          <p:cNvSpPr txBox="1"/>
          <p:nvPr/>
        </p:nvSpPr>
        <p:spPr>
          <a:xfrm>
            <a:off x="194733" y="6488668"/>
            <a:ext cx="1143000" cy="369332"/>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FF9BEADE-4C7D-45C0-B067-B1C9B6EA4D51}"/>
              </a:ext>
            </a:extLst>
          </p:cNvPr>
          <p:cNvSpPr txBox="1"/>
          <p:nvPr/>
        </p:nvSpPr>
        <p:spPr>
          <a:xfrm>
            <a:off x="651933" y="2912533"/>
            <a:ext cx="778934" cy="369332"/>
          </a:xfrm>
          <a:prstGeom prst="rect">
            <a:avLst/>
          </a:prstGeom>
          <a:solidFill>
            <a:schemeClr val="bg1"/>
          </a:solidFill>
        </p:spPr>
        <p:txBody>
          <a:bodyPr wrap="square" rtlCol="0">
            <a:spAutoFit/>
          </a:bodyPr>
          <a:lstStyle/>
          <a:p>
            <a:endParaRPr lang="fr-FR" dirty="0"/>
          </a:p>
        </p:txBody>
      </p:sp>
      <p:sp>
        <p:nvSpPr>
          <p:cNvPr id="14" name="Espace réservé du texte 2">
            <a:extLst>
              <a:ext uri="{FF2B5EF4-FFF2-40B4-BE49-F238E27FC236}">
                <a16:creationId xmlns:a16="http://schemas.microsoft.com/office/drawing/2014/main" id="{2EBD9EDD-D92B-4E77-966A-7841845E4C72}"/>
              </a:ext>
            </a:extLst>
          </p:cNvPr>
          <p:cNvSpPr txBox="1">
            <a:spLocks/>
          </p:cNvSpPr>
          <p:nvPr/>
        </p:nvSpPr>
        <p:spPr>
          <a:xfrm>
            <a:off x="1770077" y="653502"/>
            <a:ext cx="6997157" cy="2936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Lexend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fr-FR" b="1" dirty="0">
                <a:solidFill>
                  <a:srgbClr val="5FC5E6"/>
                </a:solidFill>
                <a:latin typeface="Lexend Medium"/>
              </a:rPr>
              <a:t>Révision de l’abattement pour les véhicules électriques</a:t>
            </a:r>
          </a:p>
          <a:p>
            <a:pPr marL="285750" indent="-285750">
              <a:buFont typeface="Wingdings" panose="05000000000000000000" pitchFamily="2" charset="2"/>
              <a:buChar char="§"/>
            </a:pPr>
            <a:endParaRPr lang="fr-FR" b="1" dirty="0">
              <a:solidFill>
                <a:srgbClr val="5FC5E6"/>
              </a:solidFill>
              <a:latin typeface="Lexend Medium"/>
            </a:endParaRPr>
          </a:p>
          <a:p>
            <a:endParaRPr lang="fr-FR" b="1" dirty="0">
              <a:solidFill>
                <a:srgbClr val="EABF18"/>
              </a:solidFill>
              <a:latin typeface="Lexend Medium"/>
            </a:endParaRPr>
          </a:p>
          <a:p>
            <a:endParaRPr lang="fr-FR" dirty="0"/>
          </a:p>
        </p:txBody>
      </p:sp>
      <p:sp>
        <p:nvSpPr>
          <p:cNvPr id="4" name="ZoneTexte 3">
            <a:extLst>
              <a:ext uri="{FF2B5EF4-FFF2-40B4-BE49-F238E27FC236}">
                <a16:creationId xmlns:a16="http://schemas.microsoft.com/office/drawing/2014/main" id="{619914E1-594E-4BD0-B95B-B3F62FD92CFE}"/>
              </a:ext>
            </a:extLst>
          </p:cNvPr>
          <p:cNvSpPr txBox="1"/>
          <p:nvPr/>
        </p:nvSpPr>
        <p:spPr>
          <a:xfrm>
            <a:off x="304800" y="2018671"/>
            <a:ext cx="5901267" cy="4597003"/>
          </a:xfrm>
          <a:prstGeom prst="roundRect">
            <a:avLst/>
          </a:prstGeom>
          <a:noFill/>
          <a:ln>
            <a:solidFill>
              <a:srgbClr val="5FC5E6"/>
            </a:solidFill>
          </a:ln>
        </p:spPr>
        <p:txBody>
          <a:bodyPr wrap="square" rtlCol="0">
            <a:spAutoFit/>
          </a:bodyPr>
          <a:lstStyle/>
          <a:p>
            <a:pPr algn="just"/>
            <a:r>
              <a:rPr lang="fr-FR" sz="1200" b="0" i="0" dirty="0">
                <a:solidFill>
                  <a:srgbClr val="000000"/>
                </a:solidFill>
                <a:effectLst/>
                <a:latin typeface="Lexend" pitchFamily="2" charset="0"/>
              </a:rPr>
              <a:t>Comme les années précédentes, l'évaluation annuelle de l'avantage en nature résultant de la mise à disposition d'un véhicule fonctionnant exclusivement au moyen de l'énergie électrique ne tient pas compte des frais d'électricité engagés par l'employeur pour la recharge du véhicule, et un abattement s’applique sur la valeur de l’avantage en nature. </a:t>
            </a:r>
          </a:p>
          <a:p>
            <a:pPr algn="just"/>
            <a:r>
              <a:rPr lang="fr-FR" sz="1200" b="0" i="0" dirty="0">
                <a:solidFill>
                  <a:srgbClr val="000000"/>
                </a:solidFill>
                <a:effectLst/>
                <a:latin typeface="Lexend" pitchFamily="2" charset="0"/>
              </a:rPr>
              <a:t>La valeur et les conditions d’application de l’</a:t>
            </a:r>
            <a:r>
              <a:rPr lang="fr-FR" sz="1200" b="1" i="0" dirty="0">
                <a:solidFill>
                  <a:srgbClr val="000000"/>
                </a:solidFill>
                <a:effectLst/>
                <a:latin typeface="Lexend" pitchFamily="2" charset="0"/>
              </a:rPr>
              <a:t>abattement</a:t>
            </a:r>
            <a:r>
              <a:rPr lang="fr-FR" sz="1200" b="0" i="0" dirty="0">
                <a:solidFill>
                  <a:srgbClr val="000000"/>
                </a:solidFill>
                <a:effectLst/>
                <a:latin typeface="Lexend" pitchFamily="2" charset="0"/>
              </a:rPr>
              <a:t> sont révisées comme suit : </a:t>
            </a:r>
          </a:p>
          <a:p>
            <a:pPr algn="just"/>
            <a:endParaRPr lang="fr-FR" sz="1200" b="0" i="0" dirty="0">
              <a:solidFill>
                <a:srgbClr val="000000"/>
              </a:solidFill>
              <a:effectLst/>
              <a:latin typeface="Lexend" pitchFamily="2" charset="0"/>
            </a:endParaRPr>
          </a:p>
          <a:p>
            <a:pPr marL="171450" indent="-171450" algn="just">
              <a:buFontTx/>
              <a:buChar char="-"/>
            </a:pPr>
            <a:r>
              <a:rPr lang="fr-FR" sz="1200" b="0" i="0" u="sng" dirty="0">
                <a:solidFill>
                  <a:srgbClr val="000000"/>
                </a:solidFill>
                <a:effectLst/>
                <a:latin typeface="Lexend" pitchFamily="2" charset="0"/>
              </a:rPr>
              <a:t>Pour </a:t>
            </a:r>
            <a:r>
              <a:rPr lang="fr-FR" sz="1200" u="sng" dirty="0">
                <a:solidFill>
                  <a:srgbClr val="000000"/>
                </a:solidFill>
                <a:latin typeface="Lexend" pitchFamily="2" charset="0"/>
              </a:rPr>
              <a:t>les véhicules électriques mis à disposition </a:t>
            </a:r>
            <a:r>
              <a:rPr lang="fr-FR" sz="1200" b="0" i="0" u="sng" dirty="0">
                <a:solidFill>
                  <a:srgbClr val="000000"/>
                </a:solidFill>
                <a:effectLst/>
                <a:latin typeface="Lexend" pitchFamily="2" charset="0"/>
              </a:rPr>
              <a:t>avant le 1</a:t>
            </a:r>
            <a:r>
              <a:rPr lang="fr-FR" sz="1200" b="0" i="0" u="sng" baseline="30000" dirty="0">
                <a:solidFill>
                  <a:srgbClr val="000000"/>
                </a:solidFill>
                <a:effectLst/>
                <a:latin typeface="Lexend" pitchFamily="2" charset="0"/>
              </a:rPr>
              <a:t>er</a:t>
            </a:r>
            <a:r>
              <a:rPr lang="fr-FR" sz="1200" b="0" i="0" u="sng" dirty="0">
                <a:solidFill>
                  <a:srgbClr val="000000"/>
                </a:solidFill>
                <a:effectLst/>
                <a:latin typeface="Lexend" pitchFamily="2" charset="0"/>
              </a:rPr>
              <a:t> février 2025 </a:t>
            </a:r>
            <a:r>
              <a:rPr lang="fr-FR" sz="1200" u="sng" dirty="0">
                <a:solidFill>
                  <a:srgbClr val="000000"/>
                </a:solidFill>
                <a:latin typeface="Lexend" pitchFamily="2" charset="0"/>
              </a:rPr>
              <a:t>:</a:t>
            </a:r>
            <a:r>
              <a:rPr lang="fr-FR" sz="1200" b="0" i="0" dirty="0">
                <a:solidFill>
                  <a:srgbClr val="000000"/>
                </a:solidFill>
                <a:effectLst/>
                <a:latin typeface="Lexend" pitchFamily="2" charset="0"/>
              </a:rPr>
              <a:t> abattement de 50% dans la limite de 2 000,30 € par an, sans condition particulière (maintien des anciennes règles) ;</a:t>
            </a:r>
          </a:p>
          <a:p>
            <a:pPr algn="just"/>
            <a:endParaRPr lang="fr-FR" sz="1200" b="0" i="0" dirty="0">
              <a:solidFill>
                <a:srgbClr val="000000"/>
              </a:solidFill>
              <a:effectLst/>
              <a:latin typeface="Lexend" pitchFamily="2" charset="0"/>
            </a:endParaRPr>
          </a:p>
          <a:p>
            <a:pPr marL="171450" indent="-171450" algn="just">
              <a:buFontTx/>
              <a:buChar char="-"/>
            </a:pPr>
            <a:r>
              <a:rPr lang="fr-FR" sz="1200" b="0" i="0" u="sng" dirty="0">
                <a:solidFill>
                  <a:srgbClr val="000000"/>
                </a:solidFill>
                <a:effectLst/>
                <a:latin typeface="Lexend" pitchFamily="2" charset="0"/>
              </a:rPr>
              <a:t>Pour </a:t>
            </a:r>
            <a:r>
              <a:rPr lang="fr-FR" sz="1200" u="sng" dirty="0">
                <a:solidFill>
                  <a:srgbClr val="000000"/>
                </a:solidFill>
                <a:latin typeface="Lexend" pitchFamily="2" charset="0"/>
              </a:rPr>
              <a:t>les véhicules électriques mis à disposition depuis le </a:t>
            </a:r>
            <a:r>
              <a:rPr lang="fr-FR" sz="1200" b="0" i="0" u="sng" dirty="0">
                <a:solidFill>
                  <a:srgbClr val="000000"/>
                </a:solidFill>
                <a:effectLst/>
                <a:latin typeface="Lexend" pitchFamily="2" charset="0"/>
              </a:rPr>
              <a:t>1</a:t>
            </a:r>
            <a:r>
              <a:rPr lang="fr-FR" sz="1200" b="0" i="0" u="sng" baseline="30000" dirty="0">
                <a:solidFill>
                  <a:srgbClr val="000000"/>
                </a:solidFill>
                <a:effectLst/>
                <a:latin typeface="Lexend" pitchFamily="2" charset="0"/>
              </a:rPr>
              <a:t>er</a:t>
            </a:r>
            <a:r>
              <a:rPr lang="fr-FR" sz="1200" b="0" i="0" u="sng" dirty="0">
                <a:solidFill>
                  <a:srgbClr val="000000"/>
                </a:solidFill>
                <a:effectLst/>
                <a:latin typeface="Lexend" pitchFamily="2" charset="0"/>
              </a:rPr>
              <a:t> février 2025</a:t>
            </a:r>
            <a:r>
              <a:rPr lang="fr-FR" sz="1200" b="0" i="0" dirty="0">
                <a:solidFill>
                  <a:srgbClr val="000000"/>
                </a:solidFill>
                <a:effectLst/>
                <a:latin typeface="Lexend" pitchFamily="2" charset="0"/>
              </a:rPr>
              <a:t> (et jusqu’au 31 décembre 2027) :</a:t>
            </a:r>
          </a:p>
          <a:p>
            <a:pPr marL="628650" lvl="1" indent="-171450" algn="just">
              <a:buFont typeface="Arial" panose="020B0604020202020204" pitchFamily="34" charset="0"/>
              <a:buChar char="•"/>
            </a:pPr>
            <a:r>
              <a:rPr lang="fr-FR" sz="1200" dirty="0">
                <a:solidFill>
                  <a:srgbClr val="000000"/>
                </a:solidFill>
                <a:latin typeface="Lexend" pitchFamily="2" charset="0"/>
              </a:rPr>
              <a:t>E</a:t>
            </a:r>
            <a:r>
              <a:rPr lang="fr-FR" sz="1200" b="0" i="0" dirty="0">
                <a:solidFill>
                  <a:srgbClr val="000000"/>
                </a:solidFill>
                <a:effectLst/>
                <a:latin typeface="Lexend" pitchFamily="2" charset="0"/>
              </a:rPr>
              <a:t>n cas d’évaluation forfaitaire, abattement porté à </a:t>
            </a:r>
            <a:r>
              <a:rPr lang="fr-FR" sz="1200" b="1" i="0" dirty="0">
                <a:solidFill>
                  <a:srgbClr val="000000"/>
                </a:solidFill>
                <a:effectLst/>
                <a:latin typeface="Lexend" pitchFamily="2" charset="0"/>
              </a:rPr>
              <a:t>70%</a:t>
            </a:r>
            <a:r>
              <a:rPr lang="fr-FR" sz="1200" b="0" i="0" dirty="0">
                <a:solidFill>
                  <a:srgbClr val="000000"/>
                </a:solidFill>
                <a:effectLst/>
                <a:latin typeface="Lexend" pitchFamily="2" charset="0"/>
              </a:rPr>
              <a:t> dans la limite de 4 582 € par </a:t>
            </a:r>
            <a:r>
              <a:rPr lang="fr-FR" sz="1200" dirty="0">
                <a:solidFill>
                  <a:srgbClr val="000000"/>
                </a:solidFill>
                <a:latin typeface="Lexend" pitchFamily="2" charset="0"/>
              </a:rPr>
              <a:t>an (en cas d’évaluation au réel, maintien du taux de 50%) ;</a:t>
            </a:r>
          </a:p>
          <a:p>
            <a:pPr marL="628650" lvl="1" indent="-171450" algn="just">
              <a:buFont typeface="Arial" panose="020B0604020202020204" pitchFamily="34" charset="0"/>
              <a:buChar char="•"/>
            </a:pPr>
            <a:r>
              <a:rPr lang="fr-FR" sz="1200" dirty="0">
                <a:solidFill>
                  <a:srgbClr val="000000"/>
                </a:solidFill>
                <a:latin typeface="Lexend" pitchFamily="2" charset="0"/>
              </a:rPr>
              <a:t>Exigence que le véhicule respecte un </a:t>
            </a:r>
            <a:r>
              <a:rPr lang="fr-FR" sz="1200" b="1" dirty="0">
                <a:solidFill>
                  <a:srgbClr val="000000"/>
                </a:solidFill>
                <a:latin typeface="Lexend" pitchFamily="2" charset="0"/>
              </a:rPr>
              <a:t>critère d’éco-score minimal</a:t>
            </a:r>
            <a:r>
              <a:rPr lang="fr-FR" sz="1200" dirty="0">
                <a:solidFill>
                  <a:srgbClr val="000000"/>
                </a:solidFill>
                <a:latin typeface="Lexend" pitchFamily="2" charset="0"/>
              </a:rPr>
              <a:t>. </a:t>
            </a:r>
            <a:r>
              <a:rPr lang="fr-FR" sz="1200" b="0" i="0" dirty="0">
                <a:solidFill>
                  <a:srgbClr val="000000"/>
                </a:solidFill>
                <a:effectLst/>
                <a:latin typeface="Lexend" pitchFamily="2" charset="0"/>
              </a:rPr>
              <a:t>Il est possible d</a:t>
            </a:r>
            <a:r>
              <a:rPr lang="fr-FR" sz="1200" dirty="0">
                <a:solidFill>
                  <a:srgbClr val="000000"/>
                </a:solidFill>
                <a:latin typeface="Lexend" pitchFamily="2" charset="0"/>
              </a:rPr>
              <a:t>e consulter la liste des véhicules respectant l’éco-score minimal sur le site : </a:t>
            </a:r>
            <a:r>
              <a:rPr lang="fr-FR" sz="1200" dirty="0">
                <a:solidFill>
                  <a:srgbClr val="000000"/>
                </a:solidFill>
                <a:latin typeface="Lexend" pitchFamily="2" charset="0"/>
                <a:hlinkClick r:id="rId4"/>
              </a:rPr>
              <a:t>https://score-environnemental-bonus.ademe.fr/</a:t>
            </a:r>
            <a:r>
              <a:rPr lang="fr-FR" sz="1200" dirty="0">
                <a:solidFill>
                  <a:srgbClr val="000000"/>
                </a:solidFill>
                <a:latin typeface="Lexend" pitchFamily="2" charset="0"/>
              </a:rPr>
              <a:t> </a:t>
            </a:r>
            <a:endParaRPr lang="fr-FR" sz="1200" b="0" i="0" dirty="0">
              <a:solidFill>
                <a:srgbClr val="000000"/>
              </a:solidFill>
              <a:effectLst/>
              <a:latin typeface="Lexend" pitchFamily="2" charset="0"/>
            </a:endParaRPr>
          </a:p>
        </p:txBody>
      </p:sp>
      <p:sp>
        <p:nvSpPr>
          <p:cNvPr id="5" name="ZoneTexte 4">
            <a:extLst>
              <a:ext uri="{FF2B5EF4-FFF2-40B4-BE49-F238E27FC236}">
                <a16:creationId xmlns:a16="http://schemas.microsoft.com/office/drawing/2014/main" id="{8D8D2021-8CBC-46DB-A416-D1FF1FEF2655}"/>
              </a:ext>
            </a:extLst>
          </p:cNvPr>
          <p:cNvSpPr txBox="1"/>
          <p:nvPr/>
        </p:nvSpPr>
        <p:spPr>
          <a:xfrm>
            <a:off x="755009" y="1547183"/>
            <a:ext cx="4974672" cy="471488"/>
          </a:xfrm>
          <a:prstGeom prst="downArrowCallout">
            <a:avLst>
              <a:gd name="adj1" fmla="val 15024"/>
              <a:gd name="adj2" fmla="val 25000"/>
              <a:gd name="adj3" fmla="val 25000"/>
              <a:gd name="adj4" fmla="val 64977"/>
            </a:avLst>
          </a:prstGeom>
          <a:solidFill>
            <a:srgbClr val="5FC5E6"/>
          </a:solidFill>
        </p:spPr>
        <p:txBody>
          <a:bodyPr wrap="square" rtlCol="0">
            <a:spAutoFit/>
          </a:bodyPr>
          <a:lstStyle/>
          <a:p>
            <a:pPr algn="ctr"/>
            <a:r>
              <a:rPr lang="fr-FR" sz="1400" b="1" i="0" dirty="0">
                <a:solidFill>
                  <a:srgbClr val="000000"/>
                </a:solidFill>
                <a:effectLst/>
                <a:latin typeface="Lexend" pitchFamily="2" charset="0"/>
              </a:rPr>
              <a:t>Mise à disposition d'un véhicule électrique :</a:t>
            </a:r>
          </a:p>
        </p:txBody>
      </p:sp>
    </p:spTree>
    <p:extLst>
      <p:ext uri="{BB962C8B-B14F-4D97-AF65-F5344CB8AC3E}">
        <p14:creationId xmlns:p14="http://schemas.microsoft.com/office/powerpoint/2010/main" val="61586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A95D63-9A5D-4D05-90FB-88DBB34D9CBE}"/>
              </a:ext>
            </a:extLst>
          </p:cNvPr>
          <p:cNvSpPr/>
          <p:nvPr/>
        </p:nvSpPr>
        <p:spPr>
          <a:xfrm>
            <a:off x="0" y="1014922"/>
            <a:ext cx="5723467" cy="5843078"/>
          </a:xfrm>
          <a:prstGeom prst="rect">
            <a:avLst/>
          </a:prstGeom>
          <a:solidFill>
            <a:srgbClr val="5FC5E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noFill/>
            </a:endParaRPr>
          </a:p>
        </p:txBody>
      </p:sp>
      <p:pic>
        <p:nvPicPr>
          <p:cNvPr id="6" name="Image 5" descr="Une image contenant croquis, dessin, Décalcomanie automobile, illustration&#10;&#10;Description générée automatiquement">
            <a:extLst>
              <a:ext uri="{FF2B5EF4-FFF2-40B4-BE49-F238E27FC236}">
                <a16:creationId xmlns:a16="http://schemas.microsoft.com/office/drawing/2014/main" id="{79BFC9D5-B30F-4B47-8A91-5043B66AD022}"/>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67707" y="2400742"/>
            <a:ext cx="4588052" cy="2897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ZoneTexte 10">
            <a:extLst>
              <a:ext uri="{FF2B5EF4-FFF2-40B4-BE49-F238E27FC236}">
                <a16:creationId xmlns:a16="http://schemas.microsoft.com/office/drawing/2014/main" id="{A218FBA0-09A9-41FE-81FD-092E201841A2}"/>
              </a:ext>
            </a:extLst>
          </p:cNvPr>
          <p:cNvSpPr txBox="1"/>
          <p:nvPr/>
        </p:nvSpPr>
        <p:spPr>
          <a:xfrm>
            <a:off x="6610526" y="1014922"/>
            <a:ext cx="4697834" cy="424339"/>
          </a:xfrm>
          <a:prstGeom prst="downArrowCallout">
            <a:avLst/>
          </a:prstGeom>
          <a:solidFill>
            <a:schemeClr val="accent3"/>
          </a:solidFill>
          <a:ln>
            <a:solidFill>
              <a:srgbClr val="5FC5E6"/>
            </a:solidFill>
          </a:ln>
        </p:spPr>
        <p:txBody>
          <a:bodyPr wrap="square" rtlCol="0">
            <a:spAutoFit/>
          </a:bodyPr>
          <a:lstStyle/>
          <a:p>
            <a:pPr algn="ctr"/>
            <a:r>
              <a:rPr lang="fr-FR" sz="1200" b="1" i="0" dirty="0">
                <a:solidFill>
                  <a:srgbClr val="000000"/>
                </a:solidFill>
                <a:effectLst/>
                <a:latin typeface="Lexend" pitchFamily="2" charset="0"/>
              </a:rPr>
              <a:t>Mise à disposition de bornes de recharge électrique</a:t>
            </a:r>
            <a:endParaRPr lang="fr-FR" sz="1200" b="1" dirty="0">
              <a:latin typeface="Lexend"/>
            </a:endParaRPr>
          </a:p>
        </p:txBody>
      </p:sp>
      <p:sp>
        <p:nvSpPr>
          <p:cNvPr id="2" name="ZoneTexte 1">
            <a:extLst>
              <a:ext uri="{FF2B5EF4-FFF2-40B4-BE49-F238E27FC236}">
                <a16:creationId xmlns:a16="http://schemas.microsoft.com/office/drawing/2014/main" id="{241763A5-6724-4261-A648-6EED1AF1847E}"/>
              </a:ext>
            </a:extLst>
          </p:cNvPr>
          <p:cNvSpPr txBox="1"/>
          <p:nvPr/>
        </p:nvSpPr>
        <p:spPr>
          <a:xfrm>
            <a:off x="6291174" y="1498600"/>
            <a:ext cx="5537200" cy="4971574"/>
          </a:xfrm>
          <a:prstGeom prst="roundRect">
            <a:avLst/>
          </a:prstGeom>
          <a:noFill/>
          <a:ln>
            <a:solidFill>
              <a:srgbClr val="5FC5E6"/>
            </a:solidFill>
          </a:ln>
        </p:spPr>
        <p:txBody>
          <a:bodyPr wrap="square" rtlCol="0">
            <a:spAutoFit/>
          </a:bodyPr>
          <a:lstStyle/>
          <a:p>
            <a:pPr algn="just"/>
            <a:r>
              <a:rPr lang="fr-FR" sz="1100" b="0" i="0" dirty="0">
                <a:solidFill>
                  <a:srgbClr val="000000"/>
                </a:solidFill>
                <a:effectLst/>
                <a:latin typeface="Lexend" pitchFamily="2" charset="0"/>
              </a:rPr>
              <a:t>Les règles applicables depuis le 1</a:t>
            </a:r>
            <a:r>
              <a:rPr lang="fr-FR" sz="1100" b="0" i="0" baseline="30000" dirty="0">
                <a:solidFill>
                  <a:srgbClr val="000000"/>
                </a:solidFill>
                <a:effectLst/>
                <a:latin typeface="Lexend" pitchFamily="2" charset="0"/>
              </a:rPr>
              <a:t>er</a:t>
            </a:r>
            <a:r>
              <a:rPr lang="fr-FR" sz="1100" b="0" i="0" dirty="0">
                <a:solidFill>
                  <a:srgbClr val="000000"/>
                </a:solidFill>
                <a:effectLst/>
                <a:latin typeface="Lexend" pitchFamily="2" charset="0"/>
              </a:rPr>
              <a:t> janvier 2023 sont </a:t>
            </a:r>
            <a:r>
              <a:rPr lang="fr-FR" sz="1100" b="1" i="0" dirty="0">
                <a:solidFill>
                  <a:srgbClr val="000000"/>
                </a:solidFill>
                <a:effectLst/>
                <a:latin typeface="Lexend" pitchFamily="2" charset="0"/>
              </a:rPr>
              <a:t>prolongées jusqu’au 31 décembre 2027</a:t>
            </a:r>
            <a:r>
              <a:rPr lang="fr-FR" sz="1100" b="0" i="0" dirty="0">
                <a:solidFill>
                  <a:srgbClr val="000000"/>
                </a:solidFill>
                <a:effectLst/>
                <a:latin typeface="Lexend" pitchFamily="2" charset="0"/>
              </a:rPr>
              <a:t>. Ainsi :</a:t>
            </a:r>
          </a:p>
          <a:p>
            <a:pPr algn="just"/>
            <a:endParaRPr lang="fr-FR" sz="1100" dirty="0">
              <a:solidFill>
                <a:srgbClr val="000000"/>
              </a:solidFill>
              <a:latin typeface="Lexend" pitchFamily="2" charset="0"/>
            </a:endParaRPr>
          </a:p>
          <a:p>
            <a:pPr marL="285750" indent="-285750" algn="just">
              <a:buFontTx/>
              <a:buChar char="-"/>
            </a:pPr>
            <a:r>
              <a:rPr lang="fr-FR" sz="1100" b="0" i="0" dirty="0">
                <a:solidFill>
                  <a:srgbClr val="000000"/>
                </a:solidFill>
                <a:effectLst/>
                <a:latin typeface="Lexend" pitchFamily="2" charset="0"/>
              </a:rPr>
              <a:t>lorsque la borne de recharge est installée sur le lieu de travail, l'utilisation privée de cette borne par le salarié ne génère pas d'avantage en nature, y compris pour les frais d'électricité.</a:t>
            </a:r>
          </a:p>
          <a:p>
            <a:pPr marL="285750" indent="-285750" algn="just">
              <a:buFontTx/>
              <a:buChar char="-"/>
            </a:pPr>
            <a:endParaRPr lang="fr-FR" sz="1100" dirty="0">
              <a:solidFill>
                <a:srgbClr val="000000"/>
              </a:solidFill>
              <a:latin typeface="Lexend" pitchFamily="2" charset="0"/>
            </a:endParaRPr>
          </a:p>
          <a:p>
            <a:pPr marL="285750" indent="-285750" algn="just">
              <a:buFontTx/>
              <a:buChar char="-"/>
            </a:pPr>
            <a:r>
              <a:rPr lang="fr-FR" sz="1100" b="0" i="0" dirty="0">
                <a:solidFill>
                  <a:srgbClr val="000000"/>
                </a:solidFill>
                <a:effectLst/>
                <a:latin typeface="Lexend" pitchFamily="2" charset="0"/>
              </a:rPr>
              <a:t>Lorsque la borne est installée en dehors du lieu de travail, la prise en charge par l'employeur de tout ou partie des frais est exclue de l'assiette des cotisations sociales dans les conditions </a:t>
            </a:r>
            <a:r>
              <a:rPr lang="fr-FR" sz="1100" dirty="0">
                <a:solidFill>
                  <a:srgbClr val="000000"/>
                </a:solidFill>
                <a:latin typeface="Lexend" pitchFamily="2" charset="0"/>
              </a:rPr>
              <a:t>suivantes </a:t>
            </a:r>
            <a:r>
              <a:rPr lang="fr-FR" sz="1100" b="0" i="0" dirty="0">
                <a:solidFill>
                  <a:srgbClr val="000000"/>
                </a:solidFill>
                <a:effectLst/>
                <a:latin typeface="Lexend" pitchFamily="2" charset="0"/>
              </a:rPr>
              <a:t>:</a:t>
            </a: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a:p>
            <a:pPr marL="285750" indent="-285750" algn="just">
              <a:buFontTx/>
              <a:buChar char="-"/>
            </a:pPr>
            <a:endParaRPr lang="fr-FR" sz="1100" b="0" i="0" dirty="0">
              <a:solidFill>
                <a:srgbClr val="000000"/>
              </a:solidFill>
              <a:effectLst/>
              <a:latin typeface="Lexend" pitchFamily="2" charset="0"/>
            </a:endParaRPr>
          </a:p>
          <a:p>
            <a:pPr marL="285750" indent="-285750" algn="just">
              <a:buFontTx/>
              <a:buChar char="-"/>
            </a:pPr>
            <a:endParaRPr lang="fr-FR" sz="1100" dirty="0">
              <a:solidFill>
                <a:srgbClr val="000000"/>
              </a:solidFill>
              <a:latin typeface="Lexend" pitchFamily="2" charset="0"/>
            </a:endParaRPr>
          </a:p>
        </p:txBody>
      </p:sp>
      <p:pic>
        <p:nvPicPr>
          <p:cNvPr id="9" name="Image 8">
            <a:extLst>
              <a:ext uri="{FF2B5EF4-FFF2-40B4-BE49-F238E27FC236}">
                <a16:creationId xmlns:a16="http://schemas.microsoft.com/office/drawing/2014/main" id="{5914DB69-79FA-4FEF-BD8E-0495FD3D534E}"/>
              </a:ext>
            </a:extLst>
          </p:cNvPr>
          <p:cNvPicPr>
            <a:picLocks noChangeAspect="1"/>
          </p:cNvPicPr>
          <p:nvPr/>
        </p:nvPicPr>
        <p:blipFill>
          <a:blip r:embed="rId4">
            <a:clrChange>
              <a:clrFrom>
                <a:srgbClr val="F7F8FC"/>
              </a:clrFrom>
              <a:clrTo>
                <a:srgbClr val="F7F8FC">
                  <a:alpha val="0"/>
                </a:srgbClr>
              </a:clrTo>
            </a:clrChange>
            <a:duotone>
              <a:prstClr val="black"/>
              <a:schemeClr val="accent3">
                <a:lumMod val="50000"/>
                <a:tint val="45000"/>
                <a:satMod val="400000"/>
              </a:schemeClr>
            </a:duotone>
          </a:blip>
          <a:stretch>
            <a:fillRect/>
          </a:stretch>
        </p:blipFill>
        <p:spPr>
          <a:xfrm>
            <a:off x="6724008" y="3781834"/>
            <a:ext cx="4856760" cy="2544229"/>
          </a:xfrm>
          <a:prstGeom prst="rect">
            <a:avLst/>
          </a:prstGeom>
        </p:spPr>
      </p:pic>
      <p:sp>
        <p:nvSpPr>
          <p:cNvPr id="8" name="Espace réservé du texte 2">
            <a:extLst>
              <a:ext uri="{FF2B5EF4-FFF2-40B4-BE49-F238E27FC236}">
                <a16:creationId xmlns:a16="http://schemas.microsoft.com/office/drawing/2014/main" id="{14775020-F1B9-4DFC-941E-F8EDF4EF57A4}"/>
              </a:ext>
            </a:extLst>
          </p:cNvPr>
          <p:cNvSpPr txBox="1">
            <a:spLocks/>
          </p:cNvSpPr>
          <p:nvPr/>
        </p:nvSpPr>
        <p:spPr>
          <a:xfrm>
            <a:off x="2980149" y="390558"/>
            <a:ext cx="6172239" cy="2936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Lexend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fr-FR" b="1" dirty="0">
                <a:solidFill>
                  <a:srgbClr val="5FC5E6"/>
                </a:solidFill>
                <a:latin typeface="Lexend Medium"/>
              </a:rPr>
              <a:t>Révision de l’abattement pour les véhicules électriques</a:t>
            </a:r>
          </a:p>
          <a:p>
            <a:pPr marL="285750" indent="-285750">
              <a:buFont typeface="Wingdings" panose="05000000000000000000" pitchFamily="2" charset="2"/>
              <a:buChar char="§"/>
            </a:pPr>
            <a:endParaRPr lang="fr-FR" b="1" dirty="0">
              <a:solidFill>
                <a:srgbClr val="5FC5E6"/>
              </a:solidFill>
              <a:latin typeface="Lexend Medium"/>
            </a:endParaRPr>
          </a:p>
          <a:p>
            <a:endParaRPr lang="fr-FR" b="1" dirty="0">
              <a:solidFill>
                <a:srgbClr val="EABF18"/>
              </a:solidFill>
              <a:latin typeface="Lexend Medium"/>
            </a:endParaRPr>
          </a:p>
          <a:p>
            <a:endParaRPr lang="fr-FR" dirty="0"/>
          </a:p>
        </p:txBody>
      </p:sp>
    </p:spTree>
    <p:extLst>
      <p:ext uri="{BB962C8B-B14F-4D97-AF65-F5344CB8AC3E}">
        <p14:creationId xmlns:p14="http://schemas.microsoft.com/office/powerpoint/2010/main" val="406390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A558D085-0D6B-4942-3E4B-7C7E9734D0D1}"/>
              </a:ext>
            </a:extLst>
          </p:cNvPr>
          <p:cNvSpPr>
            <a:spLocks noGrp="1"/>
          </p:cNvSpPr>
          <p:nvPr>
            <p:ph type="title"/>
          </p:nvPr>
        </p:nvSpPr>
        <p:spPr>
          <a:xfrm>
            <a:off x="2387598" y="342605"/>
            <a:ext cx="7162801" cy="1280730"/>
          </a:xfrm>
        </p:spPr>
        <p:txBody>
          <a:bodyPr/>
          <a:lstStyle/>
          <a:p>
            <a:pPr algn="ctr"/>
            <a:r>
              <a:rPr lang="fr-FR" dirty="0">
                <a:solidFill>
                  <a:srgbClr val="313135"/>
                </a:solidFill>
                <a:latin typeface="Bell MT" panose="02020503060305020303" pitchFamily="18" charset="0"/>
              </a:rPr>
              <a:t>Direction RH est à votre disposition pour toute précision et pour vous accompagner dans vos actions</a:t>
            </a:r>
            <a:endParaRPr lang="fr-FR" dirty="0">
              <a:solidFill>
                <a:srgbClr val="313135"/>
              </a:solidFill>
            </a:endParaRPr>
          </a:p>
        </p:txBody>
      </p:sp>
      <p:sp>
        <p:nvSpPr>
          <p:cNvPr id="10" name="TextBox 139">
            <a:extLst>
              <a:ext uri="{FF2B5EF4-FFF2-40B4-BE49-F238E27FC236}">
                <a16:creationId xmlns:a16="http://schemas.microsoft.com/office/drawing/2014/main" id="{BE3CB553-0904-4D3C-A09E-5FB67FAED24D}"/>
              </a:ext>
            </a:extLst>
          </p:cNvPr>
          <p:cNvSpPr txBox="1"/>
          <p:nvPr/>
        </p:nvSpPr>
        <p:spPr>
          <a:xfrm>
            <a:off x="4695372" y="5485774"/>
            <a:ext cx="3847495" cy="1118255"/>
          </a:xfrm>
          <a:prstGeom prst="rect">
            <a:avLst/>
          </a:prstGeom>
          <a:noFill/>
        </p:spPr>
        <p:txBody>
          <a:bodyPr wrap="square" rtlCol="0">
            <a:spAutoFit/>
          </a:bodyPr>
          <a:lstStyle/>
          <a:p>
            <a:pPr>
              <a:lnSpc>
                <a:spcPts val="1600"/>
              </a:lnSpc>
            </a:pPr>
            <a:r>
              <a:rPr lang="en-US" sz="1400" b="1" dirty="0">
                <a:solidFill>
                  <a:srgbClr val="313135"/>
                </a:solidFill>
                <a:effectLst/>
                <a:latin typeface="Lexend Medium"/>
                <a:ea typeface="Roboto" panose="02000000000000000000" pitchFamily="2" charset="0"/>
                <a:cs typeface="Roboto" panose="02000000000000000000" pitchFamily="2" charset="0"/>
              </a:rPr>
              <a:t>01 69 47 10 76 </a:t>
            </a:r>
          </a:p>
          <a:p>
            <a:pPr>
              <a:lnSpc>
                <a:spcPts val="1600"/>
              </a:lnSpc>
            </a:pPr>
            <a:r>
              <a:rPr lang="fr-FR" sz="1400" b="1" i="0" dirty="0">
                <a:solidFill>
                  <a:srgbClr val="313135"/>
                </a:solidFill>
                <a:effectLst/>
                <a:latin typeface="Lexend Medium"/>
              </a:rPr>
              <a:t>info@directionRH.fr</a:t>
            </a:r>
            <a:endParaRPr lang="en-US" sz="1400" b="1" dirty="0">
              <a:solidFill>
                <a:srgbClr val="313135"/>
              </a:solidFill>
              <a:effectLst/>
              <a:latin typeface="Lexend Medium"/>
              <a:ea typeface="Roboto" panose="02000000000000000000" pitchFamily="2" charset="0"/>
              <a:cs typeface="Roboto" panose="02000000000000000000" pitchFamily="2" charset="0"/>
            </a:endParaRPr>
          </a:p>
          <a:p>
            <a:pPr>
              <a:lnSpc>
                <a:spcPts val="1600"/>
              </a:lnSpc>
            </a:pPr>
            <a:r>
              <a:rPr lang="en-US" sz="1400" b="1" u="sng" dirty="0">
                <a:solidFill>
                  <a:srgbClr val="C00000"/>
                </a:solidFill>
                <a:effectLst/>
                <a:latin typeface="Lexend Medium"/>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directionrh.fr</a:t>
            </a:r>
            <a:endParaRPr lang="en-US" sz="1400" b="1" u="sng" dirty="0">
              <a:solidFill>
                <a:srgbClr val="C00000"/>
              </a:solidFill>
              <a:effectLst/>
              <a:latin typeface="Lexend Medium"/>
              <a:ea typeface="Roboto" panose="02000000000000000000" pitchFamily="2" charset="0"/>
              <a:cs typeface="Roboto" panose="02000000000000000000" pitchFamily="2" charset="0"/>
            </a:endParaRPr>
          </a:p>
          <a:p>
            <a:pPr>
              <a:lnSpc>
                <a:spcPts val="1600"/>
              </a:lnSpc>
            </a:pPr>
            <a:r>
              <a:rPr lang="en-US" sz="1400" b="1" dirty="0">
                <a:solidFill>
                  <a:srgbClr val="313135"/>
                </a:solidFill>
                <a:effectLst/>
                <a:latin typeface="Lexend Medium"/>
                <a:ea typeface="Roboto" panose="02000000000000000000" pitchFamily="2" charset="0"/>
                <a:cs typeface="Roboto" panose="02000000000000000000" pitchFamily="2" charset="0"/>
              </a:rPr>
              <a:t>24 Rue des Champs, </a:t>
            </a:r>
          </a:p>
          <a:p>
            <a:pPr>
              <a:lnSpc>
                <a:spcPts val="1600"/>
              </a:lnSpc>
            </a:pPr>
            <a:r>
              <a:rPr lang="en-US" sz="1400" b="1" dirty="0">
                <a:solidFill>
                  <a:srgbClr val="313135"/>
                </a:solidFill>
                <a:effectLst/>
                <a:latin typeface="Lexend Medium"/>
                <a:ea typeface="Roboto" panose="02000000000000000000" pitchFamily="2" charset="0"/>
                <a:cs typeface="Roboto" panose="02000000000000000000" pitchFamily="2" charset="0"/>
              </a:rPr>
              <a:t>91830 Le </a:t>
            </a:r>
            <a:r>
              <a:rPr lang="en-US" sz="1400" b="1" dirty="0" err="1">
                <a:solidFill>
                  <a:srgbClr val="313135"/>
                </a:solidFill>
                <a:effectLst/>
                <a:latin typeface="Lexend Medium"/>
                <a:ea typeface="Roboto" panose="02000000000000000000" pitchFamily="2" charset="0"/>
                <a:cs typeface="Roboto" panose="02000000000000000000" pitchFamily="2" charset="0"/>
              </a:rPr>
              <a:t>Coudray-Montceaux</a:t>
            </a:r>
            <a:endParaRPr lang="en-US" sz="1400" b="1" dirty="0">
              <a:solidFill>
                <a:srgbClr val="313135"/>
              </a:solidFill>
              <a:effectLst/>
              <a:latin typeface="Lexend Medium"/>
              <a:ea typeface="Roboto" panose="02000000000000000000" pitchFamily="2" charset="0"/>
              <a:cs typeface="Roboto" panose="02000000000000000000" pitchFamily="2" charset="0"/>
            </a:endParaRPr>
          </a:p>
        </p:txBody>
      </p:sp>
      <p:sp>
        <p:nvSpPr>
          <p:cNvPr id="2" name="ZoneTexte 1">
            <a:extLst>
              <a:ext uri="{FF2B5EF4-FFF2-40B4-BE49-F238E27FC236}">
                <a16:creationId xmlns:a16="http://schemas.microsoft.com/office/drawing/2014/main" id="{755CFA4F-8FE8-42B7-B42B-ACD0D1DE6931}"/>
              </a:ext>
            </a:extLst>
          </p:cNvPr>
          <p:cNvSpPr txBox="1"/>
          <p:nvPr/>
        </p:nvSpPr>
        <p:spPr>
          <a:xfrm>
            <a:off x="10862733" y="76200"/>
            <a:ext cx="1329267" cy="711200"/>
          </a:xfrm>
          <a:prstGeom prst="rect">
            <a:avLst/>
          </a:prstGeom>
          <a:solidFill>
            <a:schemeClr val="bg1"/>
          </a:solidFill>
        </p:spPr>
        <p:txBody>
          <a:bodyPr wrap="square" rtlCol="0">
            <a:spAutoFit/>
          </a:bodyPr>
          <a:lstStyle/>
          <a:p>
            <a:endParaRPr lang="fr-FR" dirty="0"/>
          </a:p>
        </p:txBody>
      </p:sp>
      <p:pic>
        <p:nvPicPr>
          <p:cNvPr id="12" name="Image 11" descr="Une image contenant cercle, horloge, dessin humoristique, art&#10;&#10;Description générée automatiquement">
            <a:extLst>
              <a:ext uri="{FF2B5EF4-FFF2-40B4-BE49-F238E27FC236}">
                <a16:creationId xmlns:a16="http://schemas.microsoft.com/office/drawing/2014/main" id="{D512279B-1C7E-417E-8966-4A9F209FDAA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95950" y="2429934"/>
            <a:ext cx="800099" cy="685799"/>
          </a:xfrm>
          <a:prstGeom prst="rect">
            <a:avLst/>
          </a:prstGeom>
          <a:ln>
            <a:noFill/>
          </a:ln>
          <a:effectLst>
            <a:softEdge rad="112500"/>
          </a:effectLst>
        </p:spPr>
      </p:pic>
      <p:sp>
        <p:nvSpPr>
          <p:cNvPr id="14" name="TextBox 217">
            <a:extLst>
              <a:ext uri="{FF2B5EF4-FFF2-40B4-BE49-F238E27FC236}">
                <a16:creationId xmlns:a16="http://schemas.microsoft.com/office/drawing/2014/main" id="{5EE6F068-C2BB-4BD6-8F8E-2E4E4BBB9CCA}"/>
              </a:ext>
            </a:extLst>
          </p:cNvPr>
          <p:cNvSpPr txBox="1"/>
          <p:nvPr/>
        </p:nvSpPr>
        <p:spPr>
          <a:xfrm>
            <a:off x="4394200" y="5946640"/>
            <a:ext cx="301172" cy="196521"/>
          </a:xfrm>
          <a:custGeom>
            <a:avLst/>
            <a:gdLst/>
            <a:ahLst/>
            <a:cxnLst/>
            <a:rect l="l" t="t" r="r" b="b"/>
            <a:pathLst>
              <a:path w="352399" h="352460">
                <a:moveTo>
                  <a:pt x="143173" y="0"/>
                </a:moveTo>
                <a:cubicBezTo>
                  <a:pt x="222262" y="0"/>
                  <a:pt x="286345" y="64084"/>
                  <a:pt x="286345" y="143173"/>
                </a:cubicBezTo>
                <a:cubicBezTo>
                  <a:pt x="286345" y="176419"/>
                  <a:pt x="275056" y="206981"/>
                  <a:pt x="256059" y="231279"/>
                </a:cubicBezTo>
                <a:lnTo>
                  <a:pt x="267278" y="231279"/>
                </a:lnTo>
                <a:cubicBezTo>
                  <a:pt x="271684" y="231279"/>
                  <a:pt x="275883" y="233000"/>
                  <a:pt x="278980" y="236097"/>
                </a:cubicBezTo>
                <a:lnTo>
                  <a:pt x="347607" y="304724"/>
                </a:lnTo>
                <a:cubicBezTo>
                  <a:pt x="354008" y="311194"/>
                  <a:pt x="354008" y="321657"/>
                  <a:pt x="347538" y="328127"/>
                </a:cubicBezTo>
                <a:lnTo>
                  <a:pt x="328058" y="347607"/>
                </a:lnTo>
                <a:cubicBezTo>
                  <a:pt x="321657" y="354078"/>
                  <a:pt x="311194" y="354078"/>
                  <a:pt x="304724" y="347607"/>
                </a:cubicBezTo>
                <a:lnTo>
                  <a:pt x="236097" y="278980"/>
                </a:lnTo>
                <a:cubicBezTo>
                  <a:pt x="233000" y="275883"/>
                  <a:pt x="231279" y="271684"/>
                  <a:pt x="231279" y="267279"/>
                </a:cubicBezTo>
                <a:lnTo>
                  <a:pt x="231279" y="256059"/>
                </a:lnTo>
                <a:cubicBezTo>
                  <a:pt x="206981" y="275057"/>
                  <a:pt x="176419" y="286346"/>
                  <a:pt x="143173" y="286346"/>
                </a:cubicBezTo>
                <a:cubicBezTo>
                  <a:pt x="64083" y="286346"/>
                  <a:pt x="0" y="222262"/>
                  <a:pt x="0" y="143173"/>
                </a:cubicBezTo>
                <a:cubicBezTo>
                  <a:pt x="0" y="64084"/>
                  <a:pt x="64083" y="0"/>
                  <a:pt x="143173" y="0"/>
                </a:cubicBezTo>
                <a:close/>
                <a:moveTo>
                  <a:pt x="143173" y="55067"/>
                </a:moveTo>
                <a:cubicBezTo>
                  <a:pt x="94439" y="55067"/>
                  <a:pt x="55066" y="94508"/>
                  <a:pt x="55066" y="143173"/>
                </a:cubicBezTo>
                <a:cubicBezTo>
                  <a:pt x="55066" y="191907"/>
                  <a:pt x="94508" y="231279"/>
                  <a:pt x="143173" y="231279"/>
                </a:cubicBezTo>
                <a:cubicBezTo>
                  <a:pt x="191906" y="231279"/>
                  <a:pt x="231279" y="191838"/>
                  <a:pt x="231279" y="143173"/>
                </a:cubicBezTo>
                <a:cubicBezTo>
                  <a:pt x="231279" y="94439"/>
                  <a:pt x="191838" y="55067"/>
                  <a:pt x="143173" y="55067"/>
                </a:cubicBezTo>
                <a:close/>
              </a:path>
            </a:pathLst>
          </a:custGeom>
          <a:noFill/>
          <a:ln>
            <a:solidFill>
              <a:srgbClr val="5FC5E6"/>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chemeClr val="accent1"/>
              </a:solidFill>
              <a:latin typeface="Font Awesome 5 Free Solid" panose="02000503000000000000" pitchFamily="50" charset="2"/>
            </a:endParaRPr>
          </a:p>
        </p:txBody>
      </p:sp>
      <p:sp>
        <p:nvSpPr>
          <p:cNvPr id="15" name="TextBox 319">
            <a:extLst>
              <a:ext uri="{FF2B5EF4-FFF2-40B4-BE49-F238E27FC236}">
                <a16:creationId xmlns:a16="http://schemas.microsoft.com/office/drawing/2014/main" id="{CAB04676-97E1-4FE3-87C5-B5E014DC8119}"/>
              </a:ext>
            </a:extLst>
          </p:cNvPr>
          <p:cNvSpPr txBox="1"/>
          <p:nvPr/>
        </p:nvSpPr>
        <p:spPr>
          <a:xfrm>
            <a:off x="4394200" y="6214533"/>
            <a:ext cx="317321" cy="295355"/>
          </a:xfrm>
          <a:custGeom>
            <a:avLst/>
            <a:gdLst>
              <a:gd name="connsiteX0" fmla="*/ 132158 w 396478"/>
              <a:gd name="connsiteY0" fmla="*/ 183089 h 352426"/>
              <a:gd name="connsiteX1" fmla="*/ 173107 w 396478"/>
              <a:gd name="connsiteY1" fmla="*/ 235898 h 352426"/>
              <a:gd name="connsiteX2" fmla="*/ 198238 w 396478"/>
              <a:gd name="connsiteY2" fmla="*/ 247572 h 352426"/>
              <a:gd name="connsiteX3" fmla="*/ 223369 w 396478"/>
              <a:gd name="connsiteY3" fmla="*/ 235905 h 352426"/>
              <a:gd name="connsiteX4" fmla="*/ 264318 w 396478"/>
              <a:gd name="connsiteY4" fmla="*/ 183096 h 352426"/>
              <a:gd name="connsiteX5" fmla="*/ 264318 w 396478"/>
              <a:gd name="connsiteY5" fmla="*/ 352419 h 352426"/>
              <a:gd name="connsiteX6" fmla="*/ 132158 w 396478"/>
              <a:gd name="connsiteY6" fmla="*/ 308365 h 352426"/>
              <a:gd name="connsiteX7" fmla="*/ 95506 w 396478"/>
              <a:gd name="connsiteY7" fmla="*/ 115984 h 352426"/>
              <a:gd name="connsiteX8" fmla="*/ 110133 w 396478"/>
              <a:gd name="connsiteY8" fmla="*/ 147936 h 352426"/>
              <a:gd name="connsiteX9" fmla="*/ 110133 w 396478"/>
              <a:gd name="connsiteY9" fmla="*/ 308372 h 352426"/>
              <a:gd name="connsiteX10" fmla="*/ 15102 w 396478"/>
              <a:gd name="connsiteY10" fmla="*/ 351627 h 352426"/>
              <a:gd name="connsiteX11" fmla="*/ 0 w 396478"/>
              <a:gd name="connsiteY11" fmla="*/ 341399 h 352426"/>
              <a:gd name="connsiteX12" fmla="*/ 0 w 396478"/>
              <a:gd name="connsiteY12" fmla="*/ 169096 h 352426"/>
              <a:gd name="connsiteX13" fmla="*/ 13849 w 396478"/>
              <a:gd name="connsiteY13" fmla="*/ 148645 h 352426"/>
              <a:gd name="connsiteX14" fmla="*/ 386788 w 396478"/>
              <a:gd name="connsiteY14" fmla="*/ 110215 h 352426"/>
              <a:gd name="connsiteX15" fmla="*/ 396478 w 396478"/>
              <a:gd name="connsiteY15" fmla="*/ 121161 h 352426"/>
              <a:gd name="connsiteX16" fmla="*/ 396478 w 396478"/>
              <a:gd name="connsiteY16" fmla="*/ 293464 h 352426"/>
              <a:gd name="connsiteX17" fmla="*/ 382629 w 396478"/>
              <a:gd name="connsiteY17" fmla="*/ 313914 h 352426"/>
              <a:gd name="connsiteX18" fmla="*/ 286345 w 396478"/>
              <a:gd name="connsiteY18" fmla="*/ 352426 h 352426"/>
              <a:gd name="connsiteX19" fmla="*/ 286345 w 396478"/>
              <a:gd name="connsiteY19" fmla="*/ 154187 h 352426"/>
              <a:gd name="connsiteX20" fmla="*/ 381376 w 396478"/>
              <a:gd name="connsiteY20" fmla="*/ 110933 h 352426"/>
              <a:gd name="connsiteX21" fmla="*/ 386788 w 396478"/>
              <a:gd name="connsiteY21" fmla="*/ 110215 h 352426"/>
              <a:gd name="connsiteX22" fmla="*/ 198239 w 396478"/>
              <a:gd name="connsiteY22" fmla="*/ 57820 h 352426"/>
              <a:gd name="connsiteX23" fmla="*/ 169329 w 396478"/>
              <a:gd name="connsiteY23" fmla="*/ 86730 h 352426"/>
              <a:gd name="connsiteX24" fmla="*/ 198239 w 396478"/>
              <a:gd name="connsiteY24" fmla="*/ 115640 h 352426"/>
              <a:gd name="connsiteX25" fmla="*/ 227149 w 396478"/>
              <a:gd name="connsiteY25" fmla="*/ 86730 h 352426"/>
              <a:gd name="connsiteX26" fmla="*/ 198239 w 396478"/>
              <a:gd name="connsiteY26" fmla="*/ 57820 h 352426"/>
              <a:gd name="connsiteX27" fmla="*/ 198239 w 396478"/>
              <a:gd name="connsiteY27" fmla="*/ 0 h 352426"/>
              <a:gd name="connsiteX28" fmla="*/ 284969 w 396478"/>
              <a:gd name="connsiteY28" fmla="*/ 86730 h 352426"/>
              <a:gd name="connsiteX29" fmla="*/ 206568 w 396478"/>
              <a:gd name="connsiteY29" fmla="*/ 221656 h 352426"/>
              <a:gd name="connsiteX30" fmla="*/ 189911 w 396478"/>
              <a:gd name="connsiteY30" fmla="*/ 221656 h 352426"/>
              <a:gd name="connsiteX31" fmla="*/ 111510 w 396478"/>
              <a:gd name="connsiteY31" fmla="*/ 86730 h 352426"/>
              <a:gd name="connsiteX32" fmla="*/ 198239 w 396478"/>
              <a:gd name="connsiteY32"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6478" h="352426">
                <a:moveTo>
                  <a:pt x="132158" y="183089"/>
                </a:moveTo>
                <a:cubicBezTo>
                  <a:pt x="145182" y="201743"/>
                  <a:pt x="159575" y="219928"/>
                  <a:pt x="173107" y="235898"/>
                </a:cubicBezTo>
                <a:cubicBezTo>
                  <a:pt x="179392" y="243318"/>
                  <a:pt x="188553" y="247572"/>
                  <a:pt x="198238" y="247572"/>
                </a:cubicBezTo>
                <a:cubicBezTo>
                  <a:pt x="207923" y="247572"/>
                  <a:pt x="217084" y="243318"/>
                  <a:pt x="223369" y="235905"/>
                </a:cubicBezTo>
                <a:cubicBezTo>
                  <a:pt x="236908" y="219935"/>
                  <a:pt x="251295" y="201743"/>
                  <a:pt x="264318" y="183096"/>
                </a:cubicBezTo>
                <a:lnTo>
                  <a:pt x="264318" y="352419"/>
                </a:lnTo>
                <a:lnTo>
                  <a:pt x="132158" y="308365"/>
                </a:lnTo>
                <a:close/>
                <a:moveTo>
                  <a:pt x="95506" y="115984"/>
                </a:moveTo>
                <a:cubicBezTo>
                  <a:pt x="99071" y="126226"/>
                  <a:pt x="104048" y="136937"/>
                  <a:pt x="110133" y="147936"/>
                </a:cubicBezTo>
                <a:lnTo>
                  <a:pt x="110133" y="308372"/>
                </a:lnTo>
                <a:lnTo>
                  <a:pt x="15102" y="351627"/>
                </a:lnTo>
                <a:cubicBezTo>
                  <a:pt x="7867" y="354518"/>
                  <a:pt x="0" y="349190"/>
                  <a:pt x="0" y="341399"/>
                </a:cubicBezTo>
                <a:lnTo>
                  <a:pt x="0" y="169096"/>
                </a:lnTo>
                <a:cubicBezTo>
                  <a:pt x="2" y="160864"/>
                  <a:pt x="6206" y="151702"/>
                  <a:pt x="13849" y="148645"/>
                </a:cubicBezTo>
                <a:close/>
                <a:moveTo>
                  <a:pt x="386788" y="110215"/>
                </a:moveTo>
                <a:cubicBezTo>
                  <a:pt x="392053" y="110859"/>
                  <a:pt x="396478" y="115317"/>
                  <a:pt x="396478" y="121161"/>
                </a:cubicBezTo>
                <a:lnTo>
                  <a:pt x="396478" y="293464"/>
                </a:lnTo>
                <a:cubicBezTo>
                  <a:pt x="396478" y="301697"/>
                  <a:pt x="390274" y="310858"/>
                  <a:pt x="382629" y="313914"/>
                </a:cubicBezTo>
                <a:lnTo>
                  <a:pt x="286345" y="352426"/>
                </a:lnTo>
                <a:lnTo>
                  <a:pt x="286345" y="154187"/>
                </a:lnTo>
                <a:lnTo>
                  <a:pt x="381376" y="110933"/>
                </a:lnTo>
                <a:cubicBezTo>
                  <a:pt x="383185" y="110210"/>
                  <a:pt x="385033" y="110001"/>
                  <a:pt x="386788" y="110215"/>
                </a:cubicBezTo>
                <a:close/>
                <a:moveTo>
                  <a:pt x="198239" y="57820"/>
                </a:moveTo>
                <a:cubicBezTo>
                  <a:pt x="182270" y="57820"/>
                  <a:pt x="169329" y="70760"/>
                  <a:pt x="169329" y="86730"/>
                </a:cubicBezTo>
                <a:cubicBezTo>
                  <a:pt x="169329" y="102699"/>
                  <a:pt x="182270" y="115640"/>
                  <a:pt x="198239" y="115640"/>
                </a:cubicBezTo>
                <a:cubicBezTo>
                  <a:pt x="214208" y="115640"/>
                  <a:pt x="227149" y="102699"/>
                  <a:pt x="227149" y="86730"/>
                </a:cubicBezTo>
                <a:cubicBezTo>
                  <a:pt x="227149" y="70760"/>
                  <a:pt x="214208" y="57820"/>
                  <a:pt x="198239" y="57820"/>
                </a:cubicBezTo>
                <a:close/>
                <a:moveTo>
                  <a:pt x="198239" y="0"/>
                </a:moveTo>
                <a:cubicBezTo>
                  <a:pt x="246140" y="0"/>
                  <a:pt x="284969" y="38829"/>
                  <a:pt x="284969" y="86730"/>
                </a:cubicBezTo>
                <a:cubicBezTo>
                  <a:pt x="284969" y="125455"/>
                  <a:pt x="228285" y="196037"/>
                  <a:pt x="206568" y="221656"/>
                </a:cubicBezTo>
                <a:cubicBezTo>
                  <a:pt x="202176" y="226846"/>
                  <a:pt x="194309" y="226846"/>
                  <a:pt x="189911" y="221656"/>
                </a:cubicBezTo>
                <a:cubicBezTo>
                  <a:pt x="168193" y="196037"/>
                  <a:pt x="111510" y="125455"/>
                  <a:pt x="111510" y="86730"/>
                </a:cubicBezTo>
                <a:cubicBezTo>
                  <a:pt x="111510" y="38829"/>
                  <a:pt x="150338" y="0"/>
                  <a:pt x="198239" y="0"/>
                </a:cubicBezTo>
                <a:close/>
              </a:path>
            </a:pathLst>
          </a:custGeom>
          <a:noFill/>
          <a:ln>
            <a:solidFill>
              <a:srgbClr val="CC3B09"/>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chemeClr val="accent1"/>
              </a:solidFill>
              <a:latin typeface="Font Awesome 5 Free Solid" panose="02000503000000000000" pitchFamily="50" charset="2"/>
            </a:endParaRPr>
          </a:p>
        </p:txBody>
      </p:sp>
      <p:sp>
        <p:nvSpPr>
          <p:cNvPr id="16" name="TextBox 344">
            <a:extLst>
              <a:ext uri="{FF2B5EF4-FFF2-40B4-BE49-F238E27FC236}">
                <a16:creationId xmlns:a16="http://schemas.microsoft.com/office/drawing/2014/main" id="{517D0998-9A66-400E-B9F8-5FF6355897F8}"/>
              </a:ext>
            </a:extLst>
          </p:cNvPr>
          <p:cNvSpPr txBox="1"/>
          <p:nvPr/>
        </p:nvSpPr>
        <p:spPr>
          <a:xfrm>
            <a:off x="4378051" y="5554798"/>
            <a:ext cx="317321" cy="295355"/>
          </a:xfrm>
          <a:custGeom>
            <a:avLst/>
            <a:gdLst>
              <a:gd name="connsiteX0" fmla="*/ 307476 w 396477"/>
              <a:gd name="connsiteY0" fmla="*/ 96298 h 308372"/>
              <a:gd name="connsiteX1" fmla="*/ 396477 w 396477"/>
              <a:gd name="connsiteY1" fmla="*/ 198239 h 308372"/>
              <a:gd name="connsiteX2" fmla="*/ 370321 w 396477"/>
              <a:gd name="connsiteY2" fmla="*/ 261565 h 308372"/>
              <a:gd name="connsiteX3" fmla="*/ 394963 w 396477"/>
              <a:gd name="connsiteY3" fmla="*/ 299079 h 308372"/>
              <a:gd name="connsiteX4" fmla="*/ 395995 w 396477"/>
              <a:gd name="connsiteY4" fmla="*/ 305068 h 308372"/>
              <a:gd name="connsiteX5" fmla="*/ 390970 w 396477"/>
              <a:gd name="connsiteY5" fmla="*/ 308372 h 308372"/>
              <a:gd name="connsiteX6" fmla="*/ 329915 w 396477"/>
              <a:gd name="connsiteY6" fmla="*/ 291164 h 308372"/>
              <a:gd name="connsiteX7" fmla="*/ 253304 w 396477"/>
              <a:gd name="connsiteY7" fmla="*/ 308372 h 308372"/>
              <a:gd name="connsiteX8" fmla="*/ 121351 w 396477"/>
              <a:gd name="connsiteY8" fmla="*/ 240984 h 308372"/>
              <a:gd name="connsiteX9" fmla="*/ 143172 w 396477"/>
              <a:gd name="connsiteY9" fmla="*/ 242292 h 308372"/>
              <a:gd name="connsiteX10" fmla="*/ 308371 w 396477"/>
              <a:gd name="connsiteY10" fmla="*/ 110133 h 308372"/>
              <a:gd name="connsiteX11" fmla="*/ 307476 w 396477"/>
              <a:gd name="connsiteY11" fmla="*/ 96298 h 308372"/>
              <a:gd name="connsiteX12" fmla="*/ 143173 w 396477"/>
              <a:gd name="connsiteY12" fmla="*/ 0 h 308372"/>
              <a:gd name="connsiteX13" fmla="*/ 286345 w 396477"/>
              <a:gd name="connsiteY13" fmla="*/ 110133 h 308372"/>
              <a:gd name="connsiteX14" fmla="*/ 143173 w 396477"/>
              <a:gd name="connsiteY14" fmla="*/ 220266 h 308372"/>
              <a:gd name="connsiteX15" fmla="*/ 66562 w 396477"/>
              <a:gd name="connsiteY15" fmla="*/ 203057 h 308372"/>
              <a:gd name="connsiteX16" fmla="*/ 5507 w 396477"/>
              <a:gd name="connsiteY16" fmla="*/ 220266 h 308372"/>
              <a:gd name="connsiteX17" fmla="*/ 482 w 396477"/>
              <a:gd name="connsiteY17" fmla="*/ 216962 h 308372"/>
              <a:gd name="connsiteX18" fmla="*/ 1514 w 396477"/>
              <a:gd name="connsiteY18" fmla="*/ 210973 h 308372"/>
              <a:gd name="connsiteX19" fmla="*/ 26157 w 396477"/>
              <a:gd name="connsiteY19" fmla="*/ 173459 h 308372"/>
              <a:gd name="connsiteX20" fmla="*/ 0 w 396477"/>
              <a:gd name="connsiteY20" fmla="*/ 110133 h 308372"/>
              <a:gd name="connsiteX21" fmla="*/ 143173 w 396477"/>
              <a:gd name="connsiteY21" fmla="*/ 0 h 3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477" h="308372">
                <a:moveTo>
                  <a:pt x="307476" y="96298"/>
                </a:moveTo>
                <a:cubicBezTo>
                  <a:pt x="359651" y="112748"/>
                  <a:pt x="396477" y="152189"/>
                  <a:pt x="396477" y="198239"/>
                </a:cubicBezTo>
                <a:cubicBezTo>
                  <a:pt x="396477" y="221849"/>
                  <a:pt x="386772" y="243669"/>
                  <a:pt x="370321" y="261565"/>
                </a:cubicBezTo>
                <a:cubicBezTo>
                  <a:pt x="379544" y="282422"/>
                  <a:pt x="394756" y="298873"/>
                  <a:pt x="394963" y="299079"/>
                </a:cubicBezTo>
                <a:cubicBezTo>
                  <a:pt x="396477" y="300732"/>
                  <a:pt x="396890" y="303072"/>
                  <a:pt x="395995" y="305068"/>
                </a:cubicBezTo>
                <a:cubicBezTo>
                  <a:pt x="395169" y="307064"/>
                  <a:pt x="393173" y="308372"/>
                  <a:pt x="390970" y="308372"/>
                </a:cubicBezTo>
                <a:cubicBezTo>
                  <a:pt x="365778" y="308372"/>
                  <a:pt x="344921" y="299905"/>
                  <a:pt x="329915" y="291164"/>
                </a:cubicBezTo>
                <a:cubicBezTo>
                  <a:pt x="307751" y="302039"/>
                  <a:pt x="281526" y="308372"/>
                  <a:pt x="253304" y="308372"/>
                </a:cubicBezTo>
                <a:cubicBezTo>
                  <a:pt x="193970" y="308372"/>
                  <a:pt x="143034" y="280563"/>
                  <a:pt x="121351" y="240984"/>
                </a:cubicBezTo>
                <a:cubicBezTo>
                  <a:pt x="128510" y="241742"/>
                  <a:pt x="135738" y="242292"/>
                  <a:pt x="143172" y="242292"/>
                </a:cubicBezTo>
                <a:cubicBezTo>
                  <a:pt x="234238" y="242292"/>
                  <a:pt x="308371" y="183027"/>
                  <a:pt x="308371" y="110133"/>
                </a:cubicBezTo>
                <a:cubicBezTo>
                  <a:pt x="308371" y="105452"/>
                  <a:pt x="308095" y="100840"/>
                  <a:pt x="307476" y="96298"/>
                </a:cubicBezTo>
                <a:close/>
                <a:moveTo>
                  <a:pt x="143173" y="0"/>
                </a:moveTo>
                <a:cubicBezTo>
                  <a:pt x="222262" y="0"/>
                  <a:pt x="286345" y="49284"/>
                  <a:pt x="286345" y="110133"/>
                </a:cubicBezTo>
                <a:cubicBezTo>
                  <a:pt x="286345" y="170981"/>
                  <a:pt x="222262" y="220266"/>
                  <a:pt x="143173" y="220266"/>
                </a:cubicBezTo>
                <a:cubicBezTo>
                  <a:pt x="114951" y="220266"/>
                  <a:pt x="88726" y="213864"/>
                  <a:pt x="66562" y="203057"/>
                </a:cubicBezTo>
                <a:cubicBezTo>
                  <a:pt x="51556" y="211799"/>
                  <a:pt x="30699" y="220266"/>
                  <a:pt x="5507" y="220266"/>
                </a:cubicBezTo>
                <a:cubicBezTo>
                  <a:pt x="3304" y="220266"/>
                  <a:pt x="1377" y="219027"/>
                  <a:pt x="482" y="216962"/>
                </a:cubicBezTo>
                <a:cubicBezTo>
                  <a:pt x="-413" y="214897"/>
                  <a:pt x="0" y="212556"/>
                  <a:pt x="1514" y="210973"/>
                </a:cubicBezTo>
                <a:cubicBezTo>
                  <a:pt x="1721" y="210767"/>
                  <a:pt x="16933" y="194247"/>
                  <a:pt x="26157" y="173459"/>
                </a:cubicBezTo>
                <a:cubicBezTo>
                  <a:pt x="9705" y="155494"/>
                  <a:pt x="0" y="133742"/>
                  <a:pt x="0" y="110133"/>
                </a:cubicBezTo>
                <a:cubicBezTo>
                  <a:pt x="0" y="49284"/>
                  <a:pt x="64083" y="0"/>
                  <a:pt x="143173" y="0"/>
                </a:cubicBezTo>
                <a:close/>
              </a:path>
            </a:pathLst>
          </a:custGeom>
          <a:noFill/>
          <a:ln>
            <a:solidFill>
              <a:srgbClr val="EABF18"/>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chemeClr val="accent1"/>
              </a:solidFill>
              <a:latin typeface="Font Awesome 5 Free Solid" panose="02000503000000000000" pitchFamily="50" charset="2"/>
            </a:endParaRPr>
          </a:p>
        </p:txBody>
      </p:sp>
      <p:sp>
        <p:nvSpPr>
          <p:cNvPr id="18" name="ZoneTexte 17">
            <a:extLst>
              <a:ext uri="{FF2B5EF4-FFF2-40B4-BE49-F238E27FC236}">
                <a16:creationId xmlns:a16="http://schemas.microsoft.com/office/drawing/2014/main" id="{F7A8FDC1-9EF1-4C8C-B0FA-964AE00B7E5A}"/>
              </a:ext>
            </a:extLst>
          </p:cNvPr>
          <p:cNvSpPr txBox="1"/>
          <p:nvPr/>
        </p:nvSpPr>
        <p:spPr>
          <a:xfrm>
            <a:off x="186267" y="6485467"/>
            <a:ext cx="1227666" cy="369332"/>
          </a:xfrm>
          <a:prstGeom prst="rect">
            <a:avLst/>
          </a:prstGeom>
          <a:solidFill>
            <a:srgbClr val="FFF3E8"/>
          </a:solidFill>
        </p:spPr>
        <p:txBody>
          <a:bodyPr wrap="square" rtlCol="0">
            <a:spAutoFit/>
          </a:bodyPr>
          <a:lstStyle/>
          <a:p>
            <a:endParaRPr lang="fr-FR" dirty="0"/>
          </a:p>
        </p:txBody>
      </p:sp>
    </p:spTree>
    <p:extLst>
      <p:ext uri="{BB962C8B-B14F-4D97-AF65-F5344CB8AC3E}">
        <p14:creationId xmlns:p14="http://schemas.microsoft.com/office/powerpoint/2010/main" val="407334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D77DD79-3D7E-F21E-BCFA-D7F8CC7FD80F}"/>
              </a:ext>
            </a:extLst>
          </p:cNvPr>
          <p:cNvSpPr txBox="1"/>
          <p:nvPr/>
        </p:nvSpPr>
        <p:spPr>
          <a:xfrm>
            <a:off x="635000" y="1452773"/>
            <a:ext cx="6129867" cy="5284524"/>
          </a:xfrm>
          <a:prstGeom prst="rect">
            <a:avLst/>
          </a:prstGeom>
          <a:noFill/>
        </p:spPr>
        <p:txBody>
          <a:bodyPr wrap="square" rtlCol="0">
            <a:spAutoFit/>
          </a:bodyPr>
          <a:lstStyle/>
          <a:p>
            <a:pPr>
              <a:lnSpc>
                <a:spcPts val="2400"/>
              </a:lnSpc>
            </a:pPr>
            <a:r>
              <a:rPr lang="fr-FR" sz="1400" b="1" dirty="0">
                <a:solidFill>
                  <a:srgbClr val="CC3B09"/>
                </a:solidFill>
                <a:latin typeface="Lexend Medium"/>
                <a:ea typeface="Inter Medium" panose="02000603000000020004" pitchFamily="50" charset="0"/>
                <a:cs typeface="Inter Medium" panose="02000603000000020004" pitchFamily="50" charset="0"/>
              </a:rPr>
              <a:t>I – </a:t>
            </a:r>
            <a:r>
              <a:rPr lang="fr-FR" sz="1400" b="1" dirty="0">
                <a:solidFill>
                  <a:srgbClr val="CC3B09"/>
                </a:solidFill>
                <a:latin typeface="Lexend Medium" pitchFamily="2" charset="77"/>
              </a:rPr>
              <a:t>Les contrats d’apprentissage</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Diminution de la prise en charge financière par les OPCO de certains contrats</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Elargissement de l’assujettissement aux cotisations sociales</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Diminution de l’aide unique versée au titre de la 1ère année d’apprentissage</a:t>
            </a:r>
          </a:p>
          <a:p>
            <a:pPr lvl="1">
              <a:lnSpc>
                <a:spcPts val="2400"/>
              </a:lnSpc>
            </a:pPr>
            <a:endParaRPr lang="fr-FR" sz="1200" dirty="0">
              <a:latin typeface="Lexend Medium" pitchFamily="2" charset="77"/>
              <a:ea typeface="Inter Medium" panose="02000603000000020004" pitchFamily="50" charset="0"/>
              <a:cs typeface="Inter Medium" panose="02000603000000020004" pitchFamily="50" charset="0"/>
            </a:endParaRPr>
          </a:p>
          <a:p>
            <a:pPr>
              <a:lnSpc>
                <a:spcPts val="2400"/>
              </a:lnSpc>
            </a:pPr>
            <a:r>
              <a:rPr lang="fr-FR" sz="1400" b="1" dirty="0">
                <a:solidFill>
                  <a:srgbClr val="CC3B09"/>
                </a:solidFill>
                <a:latin typeface="Lexend Medium" pitchFamily="2" charset="77"/>
                <a:ea typeface="Inter Medium" panose="02000603000000020004" pitchFamily="50" charset="0"/>
                <a:cs typeface="Inter Medium" panose="02000603000000020004" pitchFamily="50" charset="0"/>
              </a:rPr>
              <a:t>II – Le partage de la valeur</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Obligation de négociation dans les entreprises de 50 salariés et plus</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Obligation de mettre en place un dispositif de partage de la valeur dans les entreprises de 11 à moins de 50 salariés.</a:t>
            </a:r>
          </a:p>
          <a:p>
            <a:pPr lvl="1">
              <a:lnSpc>
                <a:spcPts val="2400"/>
              </a:lnSpc>
            </a:pPr>
            <a:endParaRPr lang="fr-FR" sz="1200" dirty="0">
              <a:latin typeface="Lexend Light"/>
              <a:ea typeface="Inter Medium" panose="02000603000000020004" pitchFamily="50" charset="0"/>
              <a:cs typeface="Inter Medium" panose="02000603000000020004" pitchFamily="50" charset="0"/>
            </a:endParaRPr>
          </a:p>
          <a:p>
            <a:pPr>
              <a:lnSpc>
                <a:spcPts val="2400"/>
              </a:lnSpc>
            </a:pPr>
            <a:r>
              <a:rPr lang="fr-FR" sz="1400" b="1" dirty="0">
                <a:solidFill>
                  <a:srgbClr val="CC3B09"/>
                </a:solidFill>
                <a:latin typeface="Lexend Medium" pitchFamily="2" charset="77"/>
                <a:ea typeface="Inter Medium" panose="02000603000000020004" pitchFamily="50" charset="0"/>
                <a:cs typeface="Inter Medium" panose="02000603000000020004" pitchFamily="50" charset="0"/>
              </a:rPr>
              <a:t>III – De nouvelles règles sur les avantages en nature véhicule</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Changement des règles d’évaluation</a:t>
            </a:r>
          </a:p>
          <a:p>
            <a:pPr marL="628650" lvl="1" indent="-171450">
              <a:lnSpc>
                <a:spcPts val="2400"/>
              </a:lnSpc>
              <a:buFont typeface="Wingdings" panose="05000000000000000000" pitchFamily="2" charset="2"/>
              <a:buChar char="§"/>
            </a:pPr>
            <a:r>
              <a:rPr lang="fr-FR" sz="1200" dirty="0">
                <a:latin typeface="Lexend Light"/>
                <a:ea typeface="Inter Medium" panose="02000603000000020004" pitchFamily="50" charset="0"/>
                <a:cs typeface="Inter Medium" panose="02000603000000020004" pitchFamily="50" charset="0"/>
              </a:rPr>
              <a:t>Révision de l’abattement pour les véhicules électriques</a:t>
            </a:r>
          </a:p>
          <a:p>
            <a:pPr lvl="1">
              <a:lnSpc>
                <a:spcPts val="2400"/>
              </a:lnSpc>
            </a:pPr>
            <a:endParaRPr lang="fr-FR" sz="1200" dirty="0">
              <a:latin typeface="Lexend Medium" pitchFamily="2" charset="77"/>
              <a:ea typeface="Inter Medium" panose="02000603000000020004" pitchFamily="50" charset="0"/>
              <a:cs typeface="Inter Medium" panose="02000603000000020004" pitchFamily="50" charset="0"/>
            </a:endParaRPr>
          </a:p>
          <a:p>
            <a:pPr lvl="1">
              <a:lnSpc>
                <a:spcPts val="2400"/>
              </a:lnSpc>
            </a:pPr>
            <a:r>
              <a:rPr lang="fr-FR" sz="1200" dirty="0">
                <a:latin typeface="Lexend Medium" pitchFamily="2" charset="77"/>
                <a:ea typeface="Inter Medium" panose="02000603000000020004" pitchFamily="50" charset="0"/>
                <a:cs typeface="Inter Medium" panose="02000603000000020004" pitchFamily="50" charset="0"/>
              </a:rPr>
              <a:t>		</a:t>
            </a:r>
          </a:p>
        </p:txBody>
      </p:sp>
      <p:sp>
        <p:nvSpPr>
          <p:cNvPr id="5" name="Titre 4">
            <a:extLst>
              <a:ext uri="{FF2B5EF4-FFF2-40B4-BE49-F238E27FC236}">
                <a16:creationId xmlns:a16="http://schemas.microsoft.com/office/drawing/2014/main" id="{15BEF1C3-EF93-133E-BBCB-F55385DD027B}"/>
              </a:ext>
            </a:extLst>
          </p:cNvPr>
          <p:cNvSpPr>
            <a:spLocks noGrp="1"/>
          </p:cNvSpPr>
          <p:nvPr>
            <p:ph type="title"/>
          </p:nvPr>
        </p:nvSpPr>
        <p:spPr>
          <a:xfrm>
            <a:off x="635000" y="581936"/>
            <a:ext cx="5461000" cy="556340"/>
          </a:xfrm>
        </p:spPr>
        <p:txBody>
          <a:bodyPr/>
          <a:lstStyle/>
          <a:p>
            <a:pPr algn="ctr"/>
            <a:r>
              <a:rPr lang="fr-FR" dirty="0">
                <a:solidFill>
                  <a:srgbClr val="5FC5E6"/>
                </a:solidFill>
                <a:latin typeface="Lexend Medium"/>
              </a:rPr>
              <a:t>SOMMAIRE</a:t>
            </a:r>
          </a:p>
        </p:txBody>
      </p:sp>
      <p:pic>
        <p:nvPicPr>
          <p:cNvPr id="15" name="Image 14" descr="Une image contenant croquis, dessin, texte, cadre photo&#10;&#10;Description générée automatiquement">
            <a:extLst>
              <a:ext uri="{FF2B5EF4-FFF2-40B4-BE49-F238E27FC236}">
                <a16:creationId xmlns:a16="http://schemas.microsoft.com/office/drawing/2014/main" id="{9C8FD87D-D15E-4EAD-9D45-4A95CD2A84F6}"/>
              </a:ext>
            </a:extLst>
          </p:cNvPr>
          <p:cNvPicPr>
            <a:picLocks noChangeAspect="1"/>
          </p:cNvPicPr>
          <p:nvPr/>
        </p:nvPicPr>
        <p:blipFill>
          <a:blip r:embed="rId2">
            <a:clrChange>
              <a:clrFrom>
                <a:srgbClr val="FEFEFE"/>
              </a:clrFrom>
              <a:clrTo>
                <a:srgbClr val="FEFEFE">
                  <a:alpha val="0"/>
                </a:srgbClr>
              </a:clrTo>
            </a:clrChange>
            <a:duotone>
              <a:prstClr val="black"/>
              <a:srgbClr val="5FC5E6">
                <a:tint val="45000"/>
                <a:satMod val="400000"/>
              </a:srgbClr>
            </a:duotone>
            <a:extLst>
              <a:ext uri="{28A0092B-C50C-407E-A947-70E740481C1C}">
                <a14:useLocalDpi xmlns:a14="http://schemas.microsoft.com/office/drawing/2010/main" val="0"/>
              </a:ext>
            </a:extLst>
          </a:blip>
          <a:stretch>
            <a:fillRect/>
          </a:stretch>
        </p:blipFill>
        <p:spPr>
          <a:xfrm>
            <a:off x="7948084" y="1833033"/>
            <a:ext cx="3416300" cy="3416300"/>
          </a:xfrm>
          <a:prstGeom prst="rect">
            <a:avLst/>
          </a:prstGeom>
        </p:spPr>
      </p:pic>
    </p:spTree>
    <p:extLst>
      <p:ext uri="{BB962C8B-B14F-4D97-AF65-F5344CB8AC3E}">
        <p14:creationId xmlns:p14="http://schemas.microsoft.com/office/powerpoint/2010/main" val="112667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72361D7E-537C-1924-B6DD-CAD0C760BF71}"/>
              </a:ext>
            </a:extLst>
          </p:cNvPr>
          <p:cNvSpPr>
            <a:spLocks noGrp="1"/>
          </p:cNvSpPr>
          <p:nvPr>
            <p:ph type="title"/>
          </p:nvPr>
        </p:nvSpPr>
        <p:spPr>
          <a:xfrm>
            <a:off x="1989666" y="2777065"/>
            <a:ext cx="7535333" cy="1109133"/>
          </a:xfrm>
        </p:spPr>
        <p:txBody>
          <a:bodyPr/>
          <a:lstStyle/>
          <a:p>
            <a:r>
              <a:rPr lang="fr-FR" sz="4000" b="1" dirty="0">
                <a:solidFill>
                  <a:srgbClr val="313135"/>
                </a:solidFill>
                <a:latin typeface="Lexend Medium"/>
                <a:ea typeface="Inter Medium" panose="02000603000000020004" pitchFamily="50" charset="0"/>
                <a:cs typeface="Inter Medium" panose="02000603000000020004" pitchFamily="50" charset="0"/>
              </a:rPr>
              <a:t>I – </a:t>
            </a:r>
            <a:r>
              <a:rPr lang="fr-FR" sz="4400" b="1" dirty="0">
                <a:solidFill>
                  <a:srgbClr val="313135"/>
                </a:solidFill>
                <a:latin typeface="Lexend Medium"/>
                <a:ea typeface="Inter Medium" panose="02000603000000020004" pitchFamily="50" charset="0"/>
                <a:cs typeface="Inter Medium" panose="02000603000000020004" pitchFamily="50" charset="0"/>
              </a:rPr>
              <a:t>Les contrats d’apprentissage</a:t>
            </a:r>
            <a:br>
              <a:rPr lang="fr-FR" sz="3200" b="1" dirty="0">
                <a:latin typeface="Lexend Medium"/>
                <a:ea typeface="Inter Medium" panose="02000603000000020004" pitchFamily="50" charset="0"/>
                <a:cs typeface="Inter Medium" panose="02000603000000020004" pitchFamily="50" charset="0"/>
              </a:rPr>
            </a:br>
            <a:endParaRPr lang="fr-FR" dirty="0"/>
          </a:p>
        </p:txBody>
      </p:sp>
      <p:sp>
        <p:nvSpPr>
          <p:cNvPr id="2" name="ZoneTexte 1">
            <a:extLst>
              <a:ext uri="{FF2B5EF4-FFF2-40B4-BE49-F238E27FC236}">
                <a16:creationId xmlns:a16="http://schemas.microsoft.com/office/drawing/2014/main" id="{A2E8B683-B78F-4D1B-970B-9E7312DF92C0}"/>
              </a:ext>
            </a:extLst>
          </p:cNvPr>
          <p:cNvSpPr txBox="1"/>
          <p:nvPr/>
        </p:nvSpPr>
        <p:spPr>
          <a:xfrm>
            <a:off x="186267" y="6485467"/>
            <a:ext cx="1227666" cy="369332"/>
          </a:xfrm>
          <a:prstGeom prst="rect">
            <a:avLst/>
          </a:prstGeom>
          <a:solidFill>
            <a:srgbClr val="FFF3E8"/>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E2A22C00-536B-4402-B761-7BE63399C15D}"/>
              </a:ext>
            </a:extLst>
          </p:cNvPr>
          <p:cNvPicPr>
            <a:picLocks noChangeAspect="1"/>
          </p:cNvPicPr>
          <p:nvPr/>
        </p:nvPicPr>
        <p:blipFill>
          <a:blip r:embed="rId2"/>
          <a:stretch>
            <a:fillRect/>
          </a:stretch>
        </p:blipFill>
        <p:spPr>
          <a:xfrm>
            <a:off x="2667001" y="1202266"/>
            <a:ext cx="1581150" cy="1676400"/>
          </a:xfrm>
          <a:prstGeom prst="rect">
            <a:avLst/>
          </a:prstGeom>
        </p:spPr>
      </p:pic>
    </p:spTree>
    <p:extLst>
      <p:ext uri="{BB962C8B-B14F-4D97-AF65-F5344CB8AC3E}">
        <p14:creationId xmlns:p14="http://schemas.microsoft.com/office/powerpoint/2010/main" val="389945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5">
            <a:extLst>
              <a:ext uri="{FF2B5EF4-FFF2-40B4-BE49-F238E27FC236}">
                <a16:creationId xmlns:a16="http://schemas.microsoft.com/office/drawing/2014/main" id="{69CB8122-BB2E-47BF-BB33-293DE32B5637}"/>
              </a:ext>
            </a:extLst>
          </p:cNvPr>
          <p:cNvSpPr>
            <a:spLocks noGrp="1"/>
          </p:cNvSpPr>
          <p:nvPr>
            <p:ph type="body" sz="quarter" idx="17"/>
          </p:nvPr>
        </p:nvSpPr>
        <p:spPr>
          <a:xfrm>
            <a:off x="1972733" y="684582"/>
            <a:ext cx="8373533" cy="293687"/>
          </a:xfrm>
        </p:spPr>
        <p:txBody>
          <a:bodyPr/>
          <a:lstStyle/>
          <a:p>
            <a:pPr marL="285750" indent="-285750">
              <a:buFont typeface="Wingdings" panose="05000000000000000000" pitchFamily="2" charset="2"/>
              <a:buChar char="§"/>
            </a:pPr>
            <a:r>
              <a:rPr lang="fr-FR" sz="1600" b="1" dirty="0">
                <a:solidFill>
                  <a:srgbClr val="CC3B09"/>
                </a:solidFill>
                <a:latin typeface="Lexend Medium"/>
                <a:ea typeface="Inter Medium" panose="02000603000000020004" pitchFamily="50" charset="0"/>
                <a:cs typeface="Inter Medium" panose="02000603000000020004" pitchFamily="50" charset="0"/>
              </a:rPr>
              <a:t>Diminution de la prise en charge financière par les OPCO de certains contrats d’apprentissage</a:t>
            </a:r>
          </a:p>
          <a:p>
            <a:endParaRPr lang="fr-FR" dirty="0"/>
          </a:p>
        </p:txBody>
      </p:sp>
      <p:sp>
        <p:nvSpPr>
          <p:cNvPr id="7" name="ZoneTexte 6">
            <a:extLst>
              <a:ext uri="{FF2B5EF4-FFF2-40B4-BE49-F238E27FC236}">
                <a16:creationId xmlns:a16="http://schemas.microsoft.com/office/drawing/2014/main" id="{20DE3BC8-D6E6-4EC8-BBFB-2E3B222B1219}"/>
              </a:ext>
            </a:extLst>
          </p:cNvPr>
          <p:cNvSpPr txBox="1"/>
          <p:nvPr/>
        </p:nvSpPr>
        <p:spPr>
          <a:xfrm>
            <a:off x="1003298" y="1758135"/>
            <a:ext cx="5427133" cy="4869418"/>
          </a:xfrm>
          <a:prstGeom prst="flowChartAlternateProcess">
            <a:avLst/>
          </a:prstGeom>
          <a:solidFill>
            <a:schemeClr val="bg1"/>
          </a:solidFill>
          <a:ln w="28575">
            <a:solidFill>
              <a:srgbClr val="CC3B09"/>
            </a:solidFill>
          </a:ln>
        </p:spPr>
        <p:txBody>
          <a:bodyPr wrap="square" rtlCol="0">
            <a:spAutoFit/>
          </a:bodyPr>
          <a:lstStyle/>
          <a:p>
            <a:pPr algn="just"/>
            <a:r>
              <a:rPr lang="fr-FR" sz="1400" dirty="0">
                <a:solidFill>
                  <a:schemeClr val="accent1"/>
                </a:solidFill>
                <a:latin typeface="Lexend" pitchFamily="2" charset="0"/>
              </a:rPr>
              <a:t>1/</a:t>
            </a:r>
            <a:r>
              <a:rPr lang="fr-FR" sz="1400" dirty="0">
                <a:solidFill>
                  <a:srgbClr val="313135"/>
                </a:solidFill>
                <a:latin typeface="Lexend" pitchFamily="2" charset="0"/>
              </a:rPr>
              <a:t> L</a:t>
            </a:r>
            <a:r>
              <a:rPr lang="fr-FR" sz="1400" b="0" i="0" dirty="0">
                <a:solidFill>
                  <a:srgbClr val="313135"/>
                </a:solidFill>
                <a:effectLst/>
                <a:latin typeface="Lexend" pitchFamily="2" charset="0"/>
              </a:rPr>
              <a:t>e législateur instaure l'obligation pour les employeurs de participer à la prise en charge des contrats d'apprentissage lorsque le diplôme ou le titre à finalité professionnelle visé est au moins équivalent au </a:t>
            </a:r>
            <a:r>
              <a:rPr lang="fr-FR" sz="1400" b="1" i="0" dirty="0">
                <a:solidFill>
                  <a:srgbClr val="313135"/>
                </a:solidFill>
                <a:effectLst/>
                <a:latin typeface="Lexend" pitchFamily="2" charset="0"/>
              </a:rPr>
              <a:t>niveau 6 du cadre national des certifications professionnelles (Bac + 3 et plus)</a:t>
            </a:r>
            <a:r>
              <a:rPr lang="fr-FR" sz="1400" b="0" i="0" dirty="0">
                <a:solidFill>
                  <a:srgbClr val="313135"/>
                </a:solidFill>
                <a:effectLst/>
                <a:latin typeface="Lexend" pitchFamily="2" charset="0"/>
              </a:rPr>
              <a:t>.</a:t>
            </a:r>
          </a:p>
          <a:p>
            <a:pPr algn="just"/>
            <a:endParaRPr lang="fr-FR" sz="1400" b="0" i="0" dirty="0">
              <a:solidFill>
                <a:srgbClr val="313135"/>
              </a:solidFill>
              <a:effectLst/>
              <a:latin typeface="Lexend" pitchFamily="2" charset="0"/>
            </a:endParaRPr>
          </a:p>
          <a:p>
            <a:pPr algn="just"/>
            <a:r>
              <a:rPr lang="fr-FR" sz="1400" b="0" i="0" dirty="0">
                <a:solidFill>
                  <a:srgbClr val="313135"/>
                </a:solidFill>
                <a:effectLst/>
                <a:latin typeface="Lexend" pitchFamily="2" charset="0"/>
              </a:rPr>
              <a:t>Le montant de la participation employeur sera fixé par décret, mais le Ministère du travail annonce d’ores et déjà un montant forfaitaire de </a:t>
            </a:r>
            <a:r>
              <a:rPr lang="fr-FR" sz="1400" b="1" i="0" dirty="0">
                <a:solidFill>
                  <a:srgbClr val="313135"/>
                </a:solidFill>
                <a:effectLst/>
                <a:latin typeface="Lexend" pitchFamily="2" charset="0"/>
              </a:rPr>
              <a:t>750 € par contrat</a:t>
            </a:r>
            <a:r>
              <a:rPr lang="fr-FR" sz="1400" b="0" i="0" dirty="0">
                <a:solidFill>
                  <a:srgbClr val="313135"/>
                </a:solidFill>
                <a:effectLst/>
                <a:latin typeface="Lexend" pitchFamily="2" charset="0"/>
              </a:rPr>
              <a:t>, recouvré par le CFA. </a:t>
            </a:r>
          </a:p>
          <a:p>
            <a:pPr algn="just"/>
            <a:endParaRPr lang="fr-FR" sz="1400" dirty="0">
              <a:solidFill>
                <a:srgbClr val="313135"/>
              </a:solidFill>
              <a:latin typeface="Lexend" pitchFamily="2" charset="0"/>
            </a:endParaRPr>
          </a:p>
          <a:p>
            <a:pPr algn="just"/>
            <a:r>
              <a:rPr lang="fr-FR" sz="1400" b="0" i="0" dirty="0">
                <a:solidFill>
                  <a:schemeClr val="accent1"/>
                </a:solidFill>
                <a:effectLst/>
                <a:latin typeface="Lexend" pitchFamily="2" charset="0"/>
              </a:rPr>
              <a:t>2/</a:t>
            </a:r>
            <a:r>
              <a:rPr lang="fr-FR" sz="1400" b="0" i="0" dirty="0">
                <a:solidFill>
                  <a:srgbClr val="313135"/>
                </a:solidFill>
                <a:effectLst/>
                <a:latin typeface="Lexend" pitchFamily="2" charset="0"/>
              </a:rPr>
              <a:t> Minoration des niveaux de prise en charge des </a:t>
            </a:r>
            <a:r>
              <a:rPr lang="fr-FR" sz="1400" b="1" i="0" dirty="0">
                <a:solidFill>
                  <a:srgbClr val="313135"/>
                </a:solidFill>
                <a:effectLst/>
                <a:latin typeface="Lexend" pitchFamily="2" charset="0"/>
              </a:rPr>
              <a:t>formations principalement à distance </a:t>
            </a:r>
            <a:r>
              <a:rPr lang="fr-FR" sz="1400" b="0" i="0" dirty="0">
                <a:solidFill>
                  <a:srgbClr val="313135"/>
                </a:solidFill>
                <a:effectLst/>
                <a:latin typeface="Lexend" pitchFamily="2" charset="0"/>
              </a:rPr>
              <a:t>: à partir de  80 % de formation en distanciel dans le cursus des apprentis, application d’une </a:t>
            </a:r>
            <a:r>
              <a:rPr lang="fr-FR" sz="1400" b="1" i="0" dirty="0">
                <a:solidFill>
                  <a:srgbClr val="313135"/>
                </a:solidFill>
                <a:effectLst/>
                <a:latin typeface="Lexend" pitchFamily="2" charset="0"/>
              </a:rPr>
              <a:t>minoration de 20 % </a:t>
            </a:r>
            <a:r>
              <a:rPr lang="fr-FR" sz="1400" b="0" i="0" dirty="0">
                <a:solidFill>
                  <a:srgbClr val="313135"/>
                </a:solidFill>
                <a:effectLst/>
                <a:latin typeface="Lexend" pitchFamily="2" charset="0"/>
              </a:rPr>
              <a:t>dans les niveaux de prise en charge. </a:t>
            </a:r>
          </a:p>
          <a:p>
            <a:pPr algn="just"/>
            <a:endParaRPr lang="fr-FR" sz="1400" b="0" i="0" dirty="0">
              <a:solidFill>
                <a:srgbClr val="313135"/>
              </a:solidFill>
              <a:effectLst/>
              <a:latin typeface="Lexend" pitchFamily="2" charset="0"/>
            </a:endParaRPr>
          </a:p>
          <a:p>
            <a:pPr algn="just"/>
            <a:r>
              <a:rPr lang="fr-FR" sz="1400" dirty="0">
                <a:solidFill>
                  <a:srgbClr val="313135"/>
                </a:solidFill>
                <a:latin typeface="Lexend" pitchFamily="2" charset="0"/>
              </a:rPr>
              <a:t>Ces mesures devraient entrer en vigueur </a:t>
            </a:r>
            <a:r>
              <a:rPr lang="fr-FR" sz="1400" b="1" dirty="0">
                <a:solidFill>
                  <a:srgbClr val="313135"/>
                </a:solidFill>
                <a:latin typeface="Lexend" pitchFamily="2" charset="0"/>
              </a:rPr>
              <a:t>à partir du </a:t>
            </a:r>
            <a:r>
              <a:rPr lang="fr-FR" sz="1400" b="1" dirty="0">
                <a:solidFill>
                  <a:schemeClr val="accent1"/>
                </a:solidFill>
                <a:latin typeface="Lexend" pitchFamily="2" charset="0"/>
              </a:rPr>
              <a:t>1</a:t>
            </a:r>
            <a:r>
              <a:rPr lang="fr-FR" sz="1400" b="1" baseline="30000" dirty="0">
                <a:solidFill>
                  <a:schemeClr val="accent1"/>
                </a:solidFill>
                <a:latin typeface="Lexend" pitchFamily="2" charset="0"/>
              </a:rPr>
              <a:t>er</a:t>
            </a:r>
            <a:r>
              <a:rPr lang="fr-FR" sz="1400" b="1" dirty="0">
                <a:solidFill>
                  <a:schemeClr val="accent1"/>
                </a:solidFill>
                <a:latin typeface="Lexend" pitchFamily="2" charset="0"/>
              </a:rPr>
              <a:t> juillet 2025</a:t>
            </a:r>
            <a:r>
              <a:rPr lang="fr-FR" sz="1400" dirty="0">
                <a:solidFill>
                  <a:srgbClr val="313135"/>
                </a:solidFill>
                <a:latin typeface="Lexend" pitchFamily="2" charset="0"/>
              </a:rPr>
              <a:t>.</a:t>
            </a:r>
            <a:endParaRPr lang="fr-FR" sz="1400" b="0" i="0" strike="sngStrike" dirty="0">
              <a:solidFill>
                <a:srgbClr val="313135"/>
              </a:solidFill>
              <a:effectLst/>
              <a:latin typeface="Lexend" pitchFamily="2" charset="0"/>
            </a:endParaRPr>
          </a:p>
        </p:txBody>
      </p:sp>
      <p:pic>
        <p:nvPicPr>
          <p:cNvPr id="9" name="Image 8" descr="Une image contenant texte, habits, personne, chaussures&#10;&#10;Description générée automatiquement">
            <a:extLst>
              <a:ext uri="{FF2B5EF4-FFF2-40B4-BE49-F238E27FC236}">
                <a16:creationId xmlns:a16="http://schemas.microsoft.com/office/drawing/2014/main" id="{103178F7-B201-4069-8CCB-5845090601B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78790" y="1669151"/>
            <a:ext cx="4547892" cy="4504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ZoneTexte 9">
            <a:extLst>
              <a:ext uri="{FF2B5EF4-FFF2-40B4-BE49-F238E27FC236}">
                <a16:creationId xmlns:a16="http://schemas.microsoft.com/office/drawing/2014/main" id="{06985FC5-191C-4A87-AC2C-80FC5ED6C0A9}"/>
              </a:ext>
            </a:extLst>
          </p:cNvPr>
          <p:cNvSpPr txBox="1"/>
          <p:nvPr/>
        </p:nvSpPr>
        <p:spPr>
          <a:xfrm>
            <a:off x="397933" y="985517"/>
            <a:ext cx="1574800" cy="796469"/>
          </a:xfrm>
          <a:prstGeom prst="cloudCallout">
            <a:avLst>
              <a:gd name="adj1" fmla="val 86130"/>
              <a:gd name="adj2" fmla="val 79686"/>
            </a:avLst>
          </a:prstGeom>
          <a:solidFill>
            <a:srgbClr val="FFF3E8"/>
          </a:solidFill>
          <a:ln>
            <a:solidFill>
              <a:srgbClr val="CC3B09"/>
            </a:solidFill>
          </a:ln>
        </p:spPr>
        <p:txBody>
          <a:bodyPr wrap="square" rtlCol="0">
            <a:spAutoFit/>
          </a:bodyPr>
          <a:lstStyle/>
          <a:p>
            <a:pPr algn="ctr"/>
            <a:r>
              <a:rPr lang="fr-FR" sz="1400" dirty="0">
                <a:solidFill>
                  <a:srgbClr val="313135"/>
                </a:solidFill>
              </a:rPr>
              <a:t>Pour quels contrats ?</a:t>
            </a:r>
          </a:p>
        </p:txBody>
      </p:sp>
    </p:spTree>
    <p:extLst>
      <p:ext uri="{BB962C8B-B14F-4D97-AF65-F5344CB8AC3E}">
        <p14:creationId xmlns:p14="http://schemas.microsoft.com/office/powerpoint/2010/main" val="207233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41E624-C134-460D-94CF-D2734F66CB49}"/>
              </a:ext>
            </a:extLst>
          </p:cNvPr>
          <p:cNvSpPr>
            <a:spLocks noGrp="1"/>
          </p:cNvSpPr>
          <p:nvPr>
            <p:ph type="body" sz="quarter" idx="16"/>
          </p:nvPr>
        </p:nvSpPr>
        <p:spPr>
          <a:xfrm>
            <a:off x="3733800" y="638704"/>
            <a:ext cx="6908800" cy="293687"/>
          </a:xfrm>
        </p:spPr>
        <p:txBody>
          <a:bodyPr/>
          <a:lstStyle/>
          <a:p>
            <a:pPr marL="285750" indent="-285750">
              <a:buFont typeface="Wingdings" panose="05000000000000000000" pitchFamily="2" charset="2"/>
              <a:buChar char="§"/>
            </a:pPr>
            <a:r>
              <a:rPr lang="fr-FR" sz="1600" b="1" dirty="0">
                <a:solidFill>
                  <a:srgbClr val="CC3B09"/>
                </a:solidFill>
                <a:latin typeface="Lexend Medium"/>
              </a:rPr>
              <a:t>Elargissement de l’assujettissement aux cotisations sociales</a:t>
            </a:r>
          </a:p>
          <a:p>
            <a:endParaRPr lang="fr-FR" dirty="0"/>
          </a:p>
        </p:txBody>
      </p:sp>
      <p:sp>
        <p:nvSpPr>
          <p:cNvPr id="10" name="Rectangle 9">
            <a:extLst>
              <a:ext uri="{FF2B5EF4-FFF2-40B4-BE49-F238E27FC236}">
                <a16:creationId xmlns:a16="http://schemas.microsoft.com/office/drawing/2014/main" id="{D60B94DF-83B3-4D1E-8CEE-892BAFF4BAAE}"/>
              </a:ext>
            </a:extLst>
          </p:cNvPr>
          <p:cNvSpPr/>
          <p:nvPr/>
        </p:nvSpPr>
        <p:spPr>
          <a:xfrm>
            <a:off x="0" y="1092201"/>
            <a:ext cx="5461000" cy="576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texte, habits, personne, chaussures&#10;&#10;Description générée automatiquement">
            <a:extLst>
              <a:ext uri="{FF2B5EF4-FFF2-40B4-BE49-F238E27FC236}">
                <a16:creationId xmlns:a16="http://schemas.microsoft.com/office/drawing/2014/main" id="{58268E93-215F-42F3-9B12-1B92D2348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8931" y="1415151"/>
            <a:ext cx="4547892" cy="4504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16" name="Tableau 15">
            <a:extLst>
              <a:ext uri="{FF2B5EF4-FFF2-40B4-BE49-F238E27FC236}">
                <a16:creationId xmlns:a16="http://schemas.microsoft.com/office/drawing/2014/main" id="{4B6AC297-AAB4-4BAB-906C-5A74DE5F512A}"/>
              </a:ext>
            </a:extLst>
          </p:cNvPr>
          <p:cNvGraphicFramePr>
            <a:graphicFrameLocks noGrp="1"/>
          </p:cNvGraphicFramePr>
          <p:nvPr>
            <p:extLst>
              <p:ext uri="{D42A27DB-BD31-4B8C-83A1-F6EECF244321}">
                <p14:modId xmlns:p14="http://schemas.microsoft.com/office/powerpoint/2010/main" val="1675609243"/>
              </p:ext>
            </p:extLst>
          </p:nvPr>
        </p:nvGraphicFramePr>
        <p:xfrm>
          <a:off x="5819931" y="1213187"/>
          <a:ext cx="5758621" cy="1935017"/>
        </p:xfrm>
        <a:graphic>
          <a:graphicData uri="http://schemas.openxmlformats.org/drawingml/2006/table">
            <a:tbl>
              <a:tblPr firstRow="1">
                <a:tableStyleId>{E8B1032C-EA38-4F05-BA0D-38AFFFC7BED3}</a:tableStyleId>
              </a:tblPr>
              <a:tblGrid>
                <a:gridCol w="2836336">
                  <a:extLst>
                    <a:ext uri="{9D8B030D-6E8A-4147-A177-3AD203B41FA5}">
                      <a16:colId xmlns:a16="http://schemas.microsoft.com/office/drawing/2014/main" val="988405931"/>
                    </a:ext>
                  </a:extLst>
                </a:gridCol>
                <a:gridCol w="2922285">
                  <a:extLst>
                    <a:ext uri="{9D8B030D-6E8A-4147-A177-3AD203B41FA5}">
                      <a16:colId xmlns:a16="http://schemas.microsoft.com/office/drawing/2014/main" val="2425039997"/>
                    </a:ext>
                  </a:extLst>
                </a:gridCol>
              </a:tblGrid>
              <a:tr h="559637">
                <a:tc gridSpan="2">
                  <a:txBody>
                    <a:bodyPr/>
                    <a:lstStyle/>
                    <a:p>
                      <a:pPr algn="ctr" fontAlgn="ctr"/>
                      <a:r>
                        <a:rPr lang="fr-FR" sz="1100" u="none" strike="noStrike" dirty="0">
                          <a:effectLst/>
                        </a:rPr>
                        <a:t>Baisse du plafond d’exonération des cotisations salariales</a:t>
                      </a:r>
                      <a:endParaRPr lang="fr-FR" sz="11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FR"/>
                    </a:p>
                  </a:txBody>
                  <a:tcPr/>
                </a:tc>
                <a:extLst>
                  <a:ext uri="{0D108BD9-81ED-4DB2-BD59-A6C34878D82A}">
                    <a16:rowId xmlns:a16="http://schemas.microsoft.com/office/drawing/2014/main" val="469264335"/>
                  </a:ext>
                </a:extLst>
              </a:tr>
              <a:tr h="275076">
                <a:tc>
                  <a:txBody>
                    <a:bodyPr/>
                    <a:lstStyle/>
                    <a:p>
                      <a:pPr algn="ctr" fontAlgn="ctr"/>
                      <a:r>
                        <a:rPr lang="fr-FR" sz="1100" u="none" strike="noStrike" dirty="0">
                          <a:effectLst/>
                        </a:rPr>
                        <a:t>Contrats conclus avant le 1</a:t>
                      </a:r>
                      <a:r>
                        <a:rPr lang="fr-FR" sz="1100" u="none" strike="noStrike" baseline="30000" dirty="0">
                          <a:effectLst/>
                        </a:rPr>
                        <a:t>er</a:t>
                      </a:r>
                      <a:r>
                        <a:rPr lang="fr-FR" sz="1100" u="none" strike="noStrike" dirty="0">
                          <a:effectLst/>
                        </a:rPr>
                        <a:t> Mars 2025</a:t>
                      </a:r>
                      <a:endParaRPr lang="fr-F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dirty="0">
                          <a:effectLst/>
                        </a:rPr>
                        <a:t>Contrats conclus depuis le 1</a:t>
                      </a:r>
                      <a:r>
                        <a:rPr lang="fr-FR" sz="1100" u="none" strike="noStrike" baseline="30000" dirty="0">
                          <a:effectLst/>
                        </a:rPr>
                        <a:t>er </a:t>
                      </a:r>
                      <a:r>
                        <a:rPr lang="fr-FR" sz="1100" u="none" strike="noStrike" dirty="0">
                          <a:effectLst/>
                        </a:rPr>
                        <a:t>Mars 2025</a:t>
                      </a:r>
                      <a:endParaRPr lang="fr-FR"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65548500"/>
                  </a:ext>
                </a:extLst>
              </a:tr>
              <a:tr h="1100304">
                <a:tc>
                  <a:txBody>
                    <a:bodyPr/>
                    <a:lstStyle/>
                    <a:p>
                      <a:pPr algn="ctr" fontAlgn="ctr"/>
                      <a:r>
                        <a:rPr lang="fr-FR" sz="1100" u="none" strike="noStrike" dirty="0">
                          <a:effectLst/>
                        </a:rPr>
                        <a:t>Il y avait une exonération sur la part de rémunération inférieure ou égale à 79 % du SMIC</a:t>
                      </a:r>
                      <a:endParaRPr lang="fr-F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dirty="0">
                          <a:effectLst/>
                        </a:rPr>
                        <a:t>Il y a une exonération sur la part de rémunération inférieure ou égale à 50 % du SMIC </a:t>
                      </a:r>
                      <a:endParaRPr lang="fr-FR"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83466906"/>
                  </a:ext>
                </a:extLst>
              </a:tr>
            </a:tbl>
          </a:graphicData>
        </a:graphic>
      </p:graphicFrame>
      <p:graphicFrame>
        <p:nvGraphicFramePr>
          <p:cNvPr id="17" name="Tableau 16">
            <a:extLst>
              <a:ext uri="{FF2B5EF4-FFF2-40B4-BE49-F238E27FC236}">
                <a16:creationId xmlns:a16="http://schemas.microsoft.com/office/drawing/2014/main" id="{F2BE60AB-EE32-4D82-AA38-B5BEB7FB2F63}"/>
              </a:ext>
            </a:extLst>
          </p:cNvPr>
          <p:cNvGraphicFramePr>
            <a:graphicFrameLocks noGrp="1"/>
          </p:cNvGraphicFramePr>
          <p:nvPr>
            <p:extLst>
              <p:ext uri="{D42A27DB-BD31-4B8C-83A1-F6EECF244321}">
                <p14:modId xmlns:p14="http://schemas.microsoft.com/office/powerpoint/2010/main" val="223318993"/>
              </p:ext>
            </p:extLst>
          </p:nvPr>
        </p:nvGraphicFramePr>
        <p:xfrm>
          <a:off x="5819932" y="3344333"/>
          <a:ext cx="5758620" cy="1862281"/>
        </p:xfrm>
        <a:graphic>
          <a:graphicData uri="http://schemas.openxmlformats.org/drawingml/2006/table">
            <a:tbl>
              <a:tblPr firstRow="1">
                <a:tableStyleId>{E8B1032C-EA38-4F05-BA0D-38AFFFC7BED3}</a:tableStyleId>
              </a:tblPr>
              <a:tblGrid>
                <a:gridCol w="2836335">
                  <a:extLst>
                    <a:ext uri="{9D8B030D-6E8A-4147-A177-3AD203B41FA5}">
                      <a16:colId xmlns:a16="http://schemas.microsoft.com/office/drawing/2014/main" val="1975910336"/>
                    </a:ext>
                  </a:extLst>
                </a:gridCol>
                <a:gridCol w="2922285">
                  <a:extLst>
                    <a:ext uri="{9D8B030D-6E8A-4147-A177-3AD203B41FA5}">
                      <a16:colId xmlns:a16="http://schemas.microsoft.com/office/drawing/2014/main" val="696511091"/>
                    </a:ext>
                  </a:extLst>
                </a:gridCol>
              </a:tblGrid>
              <a:tr h="310380">
                <a:tc gridSpan="2">
                  <a:txBody>
                    <a:bodyPr/>
                    <a:lstStyle/>
                    <a:p>
                      <a:pPr algn="ctr" fontAlgn="ctr"/>
                      <a:r>
                        <a:rPr lang="fr-FR" sz="1100" u="none" strike="noStrike" dirty="0">
                          <a:effectLst/>
                        </a:rPr>
                        <a:t> CSG/CRDS </a:t>
                      </a:r>
                      <a:endParaRPr lang="fr-FR" sz="11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FR"/>
                    </a:p>
                  </a:txBody>
                  <a:tcPr/>
                </a:tc>
                <a:extLst>
                  <a:ext uri="{0D108BD9-81ED-4DB2-BD59-A6C34878D82A}">
                    <a16:rowId xmlns:a16="http://schemas.microsoft.com/office/drawing/2014/main" val="3478763613"/>
                  </a:ext>
                </a:extLst>
              </a:tr>
              <a:tr h="310380">
                <a:tc>
                  <a:txBody>
                    <a:bodyPr/>
                    <a:lstStyle/>
                    <a:p>
                      <a:pPr algn="ctr" fontAlgn="b"/>
                      <a:r>
                        <a:rPr lang="fr-FR" sz="1100" u="none" strike="noStrike" dirty="0">
                          <a:effectLst/>
                        </a:rPr>
                        <a:t>Contrats conclus avant le 1</a:t>
                      </a:r>
                      <a:r>
                        <a:rPr lang="fr-FR" sz="1100" u="none" strike="noStrike" baseline="30000" dirty="0">
                          <a:effectLst/>
                        </a:rPr>
                        <a:t>er</a:t>
                      </a:r>
                      <a:r>
                        <a:rPr lang="fr-FR" sz="1100" u="none" strike="noStrike" dirty="0">
                          <a:effectLst/>
                        </a:rPr>
                        <a:t> Mars 2025</a:t>
                      </a:r>
                      <a:endParaRPr lang="fr-F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FR" sz="1100" u="none" strike="noStrike" dirty="0">
                          <a:effectLst/>
                        </a:rPr>
                        <a:t>Contrats conclus depuis le 1</a:t>
                      </a:r>
                      <a:r>
                        <a:rPr lang="fr-FR" sz="1100" u="none" strike="noStrike" baseline="30000" dirty="0">
                          <a:effectLst/>
                        </a:rPr>
                        <a:t>er</a:t>
                      </a:r>
                      <a:r>
                        <a:rPr lang="fr-FR" sz="1100" u="none" strike="noStrike" dirty="0">
                          <a:effectLst/>
                        </a:rPr>
                        <a:t> Mars 2025</a:t>
                      </a:r>
                      <a:endParaRPr lang="fr-FR"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21253659"/>
                  </a:ext>
                </a:extLst>
              </a:tr>
              <a:tr h="1241521">
                <a:tc>
                  <a:txBody>
                    <a:bodyPr/>
                    <a:lstStyle/>
                    <a:p>
                      <a:pPr algn="ctr" fontAlgn="ctr"/>
                      <a:r>
                        <a:rPr lang="fr-FR" sz="1100" u="none" strike="noStrike" dirty="0">
                          <a:effectLst/>
                        </a:rPr>
                        <a:t>Exonération totale </a:t>
                      </a:r>
                      <a:endParaRPr lang="fr-F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dirty="0">
                          <a:effectLst/>
                        </a:rPr>
                        <a:t>Assujettissement à la CSG/CRDS sur la part de rémunération supérieure à 50 % du SMIC </a:t>
                      </a:r>
                      <a:endParaRPr lang="fr-FR"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29198626"/>
                  </a:ext>
                </a:extLst>
              </a:tr>
            </a:tbl>
          </a:graphicData>
        </a:graphic>
      </p:graphicFrame>
      <p:sp>
        <p:nvSpPr>
          <p:cNvPr id="18" name="ZoneTexte 17">
            <a:extLst>
              <a:ext uri="{FF2B5EF4-FFF2-40B4-BE49-F238E27FC236}">
                <a16:creationId xmlns:a16="http://schemas.microsoft.com/office/drawing/2014/main" id="{DB4C1223-BED1-4098-AC3F-9526982A241E}"/>
              </a:ext>
            </a:extLst>
          </p:cNvPr>
          <p:cNvSpPr txBox="1"/>
          <p:nvPr/>
        </p:nvSpPr>
        <p:spPr>
          <a:xfrm>
            <a:off x="5819931" y="5545667"/>
            <a:ext cx="5821736" cy="510778"/>
          </a:xfrm>
          <a:prstGeom prst="roundRect">
            <a:avLst/>
          </a:prstGeom>
          <a:noFill/>
          <a:ln w="19050">
            <a:solidFill>
              <a:srgbClr val="CC3B09"/>
            </a:solidFill>
          </a:ln>
        </p:spPr>
        <p:txBody>
          <a:bodyPr wrap="square" rtlCol="0">
            <a:spAutoFit/>
          </a:bodyPr>
          <a:lstStyle/>
          <a:p>
            <a:r>
              <a:rPr lang="fr-FR" sz="1200" dirty="0">
                <a:latin typeface="Lexend Light"/>
              </a:rPr>
              <a:t>On note également un maintien de l’exonération intégrale de taxe sur les salaires des apprentis dans les entreprises de maximum 10 salariés</a:t>
            </a:r>
            <a:endParaRPr lang="fr-FR" sz="1400" dirty="0">
              <a:latin typeface="Lexend Light"/>
            </a:endParaRPr>
          </a:p>
        </p:txBody>
      </p:sp>
    </p:spTree>
    <p:extLst>
      <p:ext uri="{BB962C8B-B14F-4D97-AF65-F5344CB8AC3E}">
        <p14:creationId xmlns:p14="http://schemas.microsoft.com/office/powerpoint/2010/main" val="24261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a:extLst>
              <a:ext uri="{FF2B5EF4-FFF2-40B4-BE49-F238E27FC236}">
                <a16:creationId xmlns:a16="http://schemas.microsoft.com/office/drawing/2014/main" id="{33CCBEB8-F6AD-4E5E-BE1A-5F0405671A9E}"/>
              </a:ext>
            </a:extLst>
          </p:cNvPr>
          <p:cNvSpPr txBox="1">
            <a:spLocks/>
          </p:cNvSpPr>
          <p:nvPr/>
        </p:nvSpPr>
        <p:spPr>
          <a:xfrm>
            <a:off x="2269532" y="443991"/>
            <a:ext cx="8026400" cy="293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fr-FR" sz="1400" b="1" dirty="0">
                <a:solidFill>
                  <a:srgbClr val="CC3B09"/>
                </a:solidFill>
                <a:latin typeface="Lexend Medium"/>
              </a:rPr>
              <a:t>Diminution de l’aide unique versée au titre de la 1</a:t>
            </a:r>
            <a:r>
              <a:rPr lang="fr-FR" sz="1400" b="1" baseline="30000" dirty="0">
                <a:solidFill>
                  <a:srgbClr val="CC3B09"/>
                </a:solidFill>
                <a:latin typeface="Lexend Medium"/>
              </a:rPr>
              <a:t>ère</a:t>
            </a:r>
            <a:r>
              <a:rPr lang="fr-FR" sz="1400" b="1" dirty="0">
                <a:solidFill>
                  <a:srgbClr val="CC3B09"/>
                </a:solidFill>
                <a:latin typeface="Lexend Medium"/>
              </a:rPr>
              <a:t> année d’apprentissage</a:t>
            </a:r>
          </a:p>
          <a:p>
            <a:pPr marL="285750" indent="-285750">
              <a:buFont typeface="Wingdings" panose="05000000000000000000" pitchFamily="2" charset="2"/>
              <a:buChar char="§"/>
            </a:pPr>
            <a:endParaRPr lang="fr-FR" sz="1600" b="1" dirty="0">
              <a:solidFill>
                <a:srgbClr val="CC3B09"/>
              </a:solidFill>
              <a:latin typeface="Lexend Medium"/>
            </a:endParaRPr>
          </a:p>
          <a:p>
            <a:pPr marL="0" indent="0">
              <a:buNone/>
            </a:pPr>
            <a:endParaRPr lang="fr-FR" dirty="0"/>
          </a:p>
        </p:txBody>
      </p:sp>
      <p:sp>
        <p:nvSpPr>
          <p:cNvPr id="7" name="ZoneTexte 6">
            <a:extLst>
              <a:ext uri="{FF2B5EF4-FFF2-40B4-BE49-F238E27FC236}">
                <a16:creationId xmlns:a16="http://schemas.microsoft.com/office/drawing/2014/main" id="{0E34E8EB-A769-4DB9-81B5-D17541AB67DA}"/>
              </a:ext>
            </a:extLst>
          </p:cNvPr>
          <p:cNvSpPr txBox="1"/>
          <p:nvPr/>
        </p:nvSpPr>
        <p:spPr>
          <a:xfrm>
            <a:off x="489118" y="1015160"/>
            <a:ext cx="6019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303034"/>
              </a:solidFill>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303034"/>
                </a:solidFill>
                <a:latin typeface="Lexend" pitchFamily="2" charset="0"/>
              </a:rPr>
              <a:t>         </a:t>
            </a:r>
            <a:endParaRPr kumimoji="0" lang="fr-FR" sz="1200" b="0" i="0" u="none" strike="noStrike" kern="1200" cap="none" spc="0" normalizeH="0" baseline="0" noProof="0" dirty="0">
              <a:ln>
                <a:noFill/>
              </a:ln>
              <a:solidFill>
                <a:srgbClr val="303034"/>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303034"/>
              </a:solidFill>
              <a:effectLst/>
              <a:uLnTx/>
              <a:uFillTx/>
              <a:latin typeface="Lexend" pitchFamily="2" charset="0"/>
              <a:ea typeface="+mn-ea"/>
              <a:cs typeface="+mn-cs"/>
            </a:endParaRPr>
          </a:p>
          <a:p>
            <a:endParaRPr lang="fr-FR" dirty="0"/>
          </a:p>
        </p:txBody>
      </p:sp>
      <p:pic>
        <p:nvPicPr>
          <p:cNvPr id="8" name="Image 7" descr="Une image contenant texte, habits, personne, chaussures&#10;&#10;Description générée automatiquement">
            <a:extLst>
              <a:ext uri="{FF2B5EF4-FFF2-40B4-BE49-F238E27FC236}">
                <a16:creationId xmlns:a16="http://schemas.microsoft.com/office/drawing/2014/main" id="{E9845251-FF13-4ECA-A811-7A124455ED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78790" y="1669151"/>
            <a:ext cx="4547892" cy="4504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ZoneTexte 12">
            <a:extLst>
              <a:ext uri="{FF2B5EF4-FFF2-40B4-BE49-F238E27FC236}">
                <a16:creationId xmlns:a16="http://schemas.microsoft.com/office/drawing/2014/main" id="{F8CE2EF5-4ED7-48A6-BDE6-2C2967D23DEE}"/>
              </a:ext>
            </a:extLst>
          </p:cNvPr>
          <p:cNvSpPr txBox="1"/>
          <p:nvPr/>
        </p:nvSpPr>
        <p:spPr>
          <a:xfrm>
            <a:off x="771944" y="890971"/>
            <a:ext cx="5137789" cy="3635454"/>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900" dirty="0">
                <a:solidFill>
                  <a:srgbClr val="303034"/>
                </a:solidFill>
                <a:latin typeface="Lexend" pitchFamily="2" charset="0"/>
              </a:rPr>
              <a:t>Pour</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tout contrat d'apprentissage conclu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du 24 février 2025 au 31 décembre 2025 </a:t>
            </a:r>
            <a:r>
              <a:rPr kumimoji="0" lang="fr-FR" sz="900" i="0" u="none" strike="noStrike" kern="1200" cap="none" spc="0" normalizeH="0" baseline="0" noProof="0" dirty="0">
                <a:ln>
                  <a:noFill/>
                </a:ln>
                <a:solidFill>
                  <a:srgbClr val="303034"/>
                </a:solidFill>
                <a:effectLst/>
                <a:uLnTx/>
                <a:uFillTx/>
                <a:latin typeface="Lexend" pitchFamily="2"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Les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entreprises de moins de 250 salariés </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perçoivent une aide qui diffère selon le niveau de diplôme préparé par l'apprenti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une aide unique</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à l'embauche d'apprentis de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5 000 €</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(contre 6 000 € jusqu’au 23 février 2025) est perçue pour la première année d'exécution des contrats d'apprentissage préparant à un diplôme au plus équivalant au baccalauréat (niveau 4). Cette aide est pérenne depuis le 1</a:t>
            </a:r>
            <a:r>
              <a:rPr kumimoji="0" lang="fr-FR" sz="900" b="0" i="0" u="none" strike="noStrike" kern="1200" cap="none" spc="0" normalizeH="0" baseline="30000" noProof="0" dirty="0">
                <a:ln>
                  <a:noFill/>
                </a:ln>
                <a:solidFill>
                  <a:srgbClr val="303034"/>
                </a:solidFill>
                <a:effectLst/>
                <a:uLnTx/>
                <a:uFillTx/>
                <a:latin typeface="Lexend" pitchFamily="2" charset="0"/>
                <a:ea typeface="+mn-ea"/>
                <a:cs typeface="+mn-cs"/>
              </a:rPr>
              <a:t>er</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janvier 2023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une aide exceptionnelle </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de </a:t>
            </a:r>
            <a:r>
              <a:rPr kumimoji="0" lang="fr-FR" sz="900" b="1" i="0" u="none" strike="noStrike" kern="1200" cap="none" spc="0" normalizeH="0" baseline="0" noProof="0" dirty="0">
                <a:ln>
                  <a:noFill/>
                </a:ln>
                <a:solidFill>
                  <a:srgbClr val="303034"/>
                </a:solidFill>
                <a:effectLst/>
                <a:uLnTx/>
                <a:uFillTx/>
                <a:latin typeface="Lexend" pitchFamily="2" charset="0"/>
                <a:ea typeface="+mn-ea"/>
                <a:cs typeface="+mn-cs"/>
              </a:rPr>
              <a:t>5 000 €</a:t>
            </a:r>
            <a:r>
              <a:rPr kumimoji="0" lang="fr-FR" sz="900" b="0" i="0" u="none" strike="noStrike" kern="1200" cap="none" spc="0" normalizeH="0" baseline="0" noProof="0" dirty="0">
                <a:ln>
                  <a:noFill/>
                </a:ln>
                <a:solidFill>
                  <a:srgbClr val="303034"/>
                </a:solidFill>
                <a:effectLst/>
                <a:uLnTx/>
                <a:uFillTx/>
                <a:latin typeface="Lexend" pitchFamily="2" charset="0"/>
                <a:ea typeface="+mn-ea"/>
                <a:cs typeface="+mn-cs"/>
              </a:rPr>
              <a:t> qui s'applique aux contrats d'apprentissage préparant à un diplôme de niveau 5 (bac + 2) jusqu'au niveau 7 (bac + 5). Cette aide est temporaire et s'applique aux contrats d'apprentissage conclus du 24 février au 31 décembre 2025.</a:t>
            </a:r>
          </a:p>
        </p:txBody>
      </p:sp>
      <p:sp>
        <p:nvSpPr>
          <p:cNvPr id="16" name="Phylactère : pensées 15">
            <a:extLst>
              <a:ext uri="{FF2B5EF4-FFF2-40B4-BE49-F238E27FC236}">
                <a16:creationId xmlns:a16="http://schemas.microsoft.com/office/drawing/2014/main" id="{72E3FD39-920B-4578-9CA0-538B884F571D}"/>
              </a:ext>
            </a:extLst>
          </p:cNvPr>
          <p:cNvSpPr/>
          <p:nvPr/>
        </p:nvSpPr>
        <p:spPr>
          <a:xfrm>
            <a:off x="82077" y="290697"/>
            <a:ext cx="1451698" cy="724463"/>
          </a:xfrm>
          <a:prstGeom prst="cloudCallout">
            <a:avLst>
              <a:gd name="adj1" fmla="val 27575"/>
              <a:gd name="adj2" fmla="val 109247"/>
            </a:avLst>
          </a:prstGeom>
          <a:solidFill>
            <a:srgbClr val="FFF3E8"/>
          </a:solidFill>
          <a:ln>
            <a:solidFill>
              <a:srgbClr val="CC3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313135"/>
                </a:solidFill>
                <a:latin typeface="Lexend"/>
              </a:rPr>
              <a:t>Qui est concerné ?</a:t>
            </a:r>
          </a:p>
        </p:txBody>
      </p:sp>
      <p:sp>
        <p:nvSpPr>
          <p:cNvPr id="17" name="Phylactère : pensées 16">
            <a:extLst>
              <a:ext uri="{FF2B5EF4-FFF2-40B4-BE49-F238E27FC236}">
                <a16:creationId xmlns:a16="http://schemas.microsoft.com/office/drawing/2014/main" id="{572E1406-B9F2-4D13-9049-EDC51892FD7B}"/>
              </a:ext>
            </a:extLst>
          </p:cNvPr>
          <p:cNvSpPr/>
          <p:nvPr/>
        </p:nvSpPr>
        <p:spPr>
          <a:xfrm>
            <a:off x="5183884" y="3785643"/>
            <a:ext cx="1451698" cy="724463"/>
          </a:xfrm>
          <a:prstGeom prst="cloudCallout">
            <a:avLst>
              <a:gd name="adj1" fmla="val -88487"/>
              <a:gd name="adj2" fmla="val 47307"/>
            </a:avLst>
          </a:prstGeom>
          <a:solidFill>
            <a:srgbClr val="FFF3E8"/>
          </a:solidFill>
          <a:ln>
            <a:solidFill>
              <a:srgbClr val="CC3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313135"/>
                </a:solidFill>
                <a:latin typeface="Lexend"/>
              </a:rPr>
              <a:t>Des conditions ?</a:t>
            </a:r>
          </a:p>
        </p:txBody>
      </p:sp>
      <p:sp>
        <p:nvSpPr>
          <p:cNvPr id="18" name="Phylactère : pensées 17">
            <a:extLst>
              <a:ext uri="{FF2B5EF4-FFF2-40B4-BE49-F238E27FC236}">
                <a16:creationId xmlns:a16="http://schemas.microsoft.com/office/drawing/2014/main" id="{9EEC3F92-1B1C-472A-BE74-D9B77DABF0AD}"/>
              </a:ext>
            </a:extLst>
          </p:cNvPr>
          <p:cNvSpPr/>
          <p:nvPr/>
        </p:nvSpPr>
        <p:spPr>
          <a:xfrm>
            <a:off x="46095" y="3947798"/>
            <a:ext cx="1451698" cy="724463"/>
          </a:xfrm>
          <a:prstGeom prst="cloudCallout">
            <a:avLst>
              <a:gd name="adj1" fmla="val 6579"/>
              <a:gd name="adj2" fmla="val 113923"/>
            </a:avLst>
          </a:prstGeom>
          <a:solidFill>
            <a:srgbClr val="FFF3E8"/>
          </a:solidFill>
          <a:ln>
            <a:solidFill>
              <a:srgbClr val="CC3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313135"/>
                </a:solidFill>
                <a:latin typeface="Lexend"/>
              </a:rPr>
              <a:t>Des exceptions ?</a:t>
            </a:r>
          </a:p>
        </p:txBody>
      </p:sp>
      <p:sp>
        <p:nvSpPr>
          <p:cNvPr id="19" name="ZoneTexte 18">
            <a:extLst>
              <a:ext uri="{FF2B5EF4-FFF2-40B4-BE49-F238E27FC236}">
                <a16:creationId xmlns:a16="http://schemas.microsoft.com/office/drawing/2014/main" id="{501824ED-67B4-460C-83E6-0CF15C2EC426}"/>
              </a:ext>
            </a:extLst>
          </p:cNvPr>
          <p:cNvSpPr txBox="1"/>
          <p:nvPr/>
        </p:nvSpPr>
        <p:spPr>
          <a:xfrm>
            <a:off x="82077" y="5197247"/>
            <a:ext cx="2576456" cy="1481257"/>
          </a:xfrm>
          <a:prstGeom prst="roundRect">
            <a:avLst/>
          </a:prstGeom>
          <a:solidFill>
            <a:schemeClr val="bg1"/>
          </a:solidFill>
          <a:ln>
            <a:solidFill>
              <a:srgbClr val="CC3B09"/>
            </a:solidFill>
          </a:ln>
        </p:spPr>
        <p:txBody>
          <a:bodyPr wrap="square" rtlCol="0">
            <a:spAutoFit/>
          </a:bodyPr>
          <a:lstStyle/>
          <a:p>
            <a:pPr algn="ctr"/>
            <a:r>
              <a:rPr kumimoji="0" lang="fr-FR" sz="1050" b="0" i="1" u="none" strike="noStrike" kern="1200" cap="none" spc="0" normalizeH="0" baseline="0" noProof="0" dirty="0">
                <a:ln>
                  <a:noFill/>
                </a:ln>
                <a:solidFill>
                  <a:srgbClr val="303034"/>
                </a:solidFill>
                <a:effectLst/>
                <a:uLnTx/>
                <a:uFillTx/>
                <a:latin typeface="Lexend" pitchFamily="2" charset="0"/>
                <a:ea typeface="+mn-ea"/>
                <a:cs typeface="+mn-cs"/>
              </a:rPr>
              <a:t>Le montant de l'aide unique comme de l'aide exceptionnelle est de 6 000 € pour les contrats d'apprentissage conclus avec une personne ayant une </a:t>
            </a:r>
            <a:r>
              <a:rPr lang="fr-FR" sz="1050" i="1" dirty="0">
                <a:solidFill>
                  <a:srgbClr val="303034"/>
                </a:solidFill>
                <a:latin typeface="Lexend" pitchFamily="2" charset="0"/>
              </a:rPr>
              <a:t>Reconnaissance de la Qualité de Travailleur H</a:t>
            </a:r>
            <a:r>
              <a:rPr kumimoji="0" lang="fr-FR" sz="1050" b="0" i="1" u="none" strike="noStrike" kern="1200" cap="none" spc="0" normalizeH="0" baseline="0" noProof="0" dirty="0" err="1">
                <a:ln>
                  <a:noFill/>
                </a:ln>
                <a:solidFill>
                  <a:srgbClr val="303034"/>
                </a:solidFill>
                <a:effectLst/>
                <a:uLnTx/>
                <a:uFillTx/>
                <a:latin typeface="Lexend" pitchFamily="2" charset="0"/>
                <a:ea typeface="+mn-ea"/>
                <a:cs typeface="+mn-cs"/>
              </a:rPr>
              <a:t>andicapé</a:t>
            </a:r>
            <a:r>
              <a:rPr kumimoji="0" lang="fr-FR" sz="1050" b="0" i="1" u="none" strike="noStrike" kern="1200" cap="none" spc="0" normalizeH="0" baseline="0" noProof="0" dirty="0">
                <a:ln>
                  <a:noFill/>
                </a:ln>
                <a:solidFill>
                  <a:srgbClr val="303034"/>
                </a:solidFill>
                <a:effectLst/>
                <a:uLnTx/>
                <a:uFillTx/>
                <a:latin typeface="Lexend" pitchFamily="2" charset="0"/>
                <a:ea typeface="+mn-ea"/>
                <a:cs typeface="+mn-cs"/>
              </a:rPr>
              <a:t> (RQTH).</a:t>
            </a:r>
          </a:p>
          <a:p>
            <a:endParaRPr lang="fr-FR" dirty="0"/>
          </a:p>
        </p:txBody>
      </p:sp>
      <p:sp>
        <p:nvSpPr>
          <p:cNvPr id="20" name="ZoneTexte 19">
            <a:extLst>
              <a:ext uri="{FF2B5EF4-FFF2-40B4-BE49-F238E27FC236}">
                <a16:creationId xmlns:a16="http://schemas.microsoft.com/office/drawing/2014/main" id="{F98B110F-4B44-4D94-BD55-4400F680DCE8}"/>
              </a:ext>
            </a:extLst>
          </p:cNvPr>
          <p:cNvSpPr txBox="1"/>
          <p:nvPr/>
        </p:nvSpPr>
        <p:spPr>
          <a:xfrm>
            <a:off x="2760133" y="4564115"/>
            <a:ext cx="3666067" cy="2281476"/>
          </a:xfrm>
          <a:prstGeom prst="roundRect">
            <a:avLst/>
          </a:prstGeom>
          <a:noFill/>
          <a:ln>
            <a:solidFill>
              <a:srgbClr val="CC3B09"/>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000" b="0" i="1" u="none" strike="noStrike" kern="1200" cap="none" spc="0" normalizeH="0" baseline="0" noProof="0" dirty="0">
                <a:ln>
                  <a:noFill/>
                </a:ln>
                <a:solidFill>
                  <a:srgbClr val="303034"/>
                </a:solidFill>
                <a:effectLst/>
                <a:uLnTx/>
                <a:uFillTx/>
                <a:latin typeface="Lexend" pitchFamily="2" charset="0"/>
                <a:ea typeface="+mn-ea"/>
                <a:cs typeface="+mn-cs"/>
              </a:rPr>
              <a:t>Le décret prévoit que l'employeur ne peut bénéficier de l'aide unique ou de l'aide exceptionnelle que s'il n'a pas déjà bénéficié de cette aide avec le même apprenti pour une même certification professionnelle.</a:t>
            </a:r>
          </a:p>
          <a:p>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303034"/>
                </a:solidFill>
                <a:latin typeface="Lexend" pitchFamily="2" charset="0"/>
              </a:rPr>
              <a:t>Le bénéfice de l'aide unique à l'apprentissage comme de l'aide exceptionnelle temporaire est conditionné à sa transmission à l'OPCO.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03034"/>
              </a:solidFill>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303034"/>
                </a:solidFill>
                <a:latin typeface="Lexend" pitchFamily="2" charset="0"/>
              </a:rPr>
              <a:t>Le décret prévoit que le contrat doit dorénavant être transmis à l'OPCO </a:t>
            </a:r>
            <a:r>
              <a:rPr lang="fr-FR" sz="1000" b="1" dirty="0">
                <a:solidFill>
                  <a:srgbClr val="CC3B09"/>
                </a:solidFill>
                <a:latin typeface="Lexend" pitchFamily="2" charset="0"/>
              </a:rPr>
              <a:t>au plus tard 6 mois après sa conclusion</a:t>
            </a:r>
            <a:r>
              <a:rPr lang="fr-FR" sz="1000" dirty="0">
                <a:solidFill>
                  <a:srgbClr val="303034"/>
                </a:solidFill>
                <a:latin typeface="Lexend" pitchFamily="2" charset="0"/>
              </a:rPr>
              <a:t>.</a:t>
            </a:r>
          </a:p>
          <a:p>
            <a:endParaRPr lang="fr-FR" dirty="0"/>
          </a:p>
        </p:txBody>
      </p:sp>
    </p:spTree>
    <p:extLst>
      <p:ext uri="{BB962C8B-B14F-4D97-AF65-F5344CB8AC3E}">
        <p14:creationId xmlns:p14="http://schemas.microsoft.com/office/powerpoint/2010/main" val="393662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2">
            <a:extLst>
              <a:ext uri="{FF2B5EF4-FFF2-40B4-BE49-F238E27FC236}">
                <a16:creationId xmlns:a16="http://schemas.microsoft.com/office/drawing/2014/main" id="{A60664C0-5385-40B7-B59F-1054798AA21E}"/>
              </a:ext>
            </a:extLst>
          </p:cNvPr>
          <p:cNvSpPr>
            <a:spLocks noGrp="1"/>
          </p:cNvSpPr>
          <p:nvPr>
            <p:ph type="title"/>
          </p:nvPr>
        </p:nvSpPr>
        <p:spPr>
          <a:xfrm>
            <a:off x="1329267" y="2988733"/>
            <a:ext cx="9067799" cy="880534"/>
          </a:xfrm>
        </p:spPr>
        <p:txBody>
          <a:bodyPr/>
          <a:lstStyle/>
          <a:p>
            <a:r>
              <a:rPr lang="fr-FR" sz="4400" dirty="0">
                <a:solidFill>
                  <a:srgbClr val="313135"/>
                </a:solidFill>
                <a:latin typeface="Lexend Medium"/>
              </a:rPr>
              <a:t>II – Le partage de la valeur</a:t>
            </a:r>
            <a:br>
              <a:rPr lang="fr-FR" sz="4400" strike="sngStrike" dirty="0">
                <a:solidFill>
                  <a:srgbClr val="313135"/>
                </a:solidFill>
                <a:latin typeface="Lexend Medium"/>
              </a:rPr>
            </a:br>
            <a:br>
              <a:rPr lang="fr-FR" sz="3200" b="1" dirty="0">
                <a:latin typeface="Lexend Medium"/>
                <a:ea typeface="Inter Medium" panose="02000603000000020004" pitchFamily="50" charset="0"/>
                <a:cs typeface="Inter Medium" panose="02000603000000020004" pitchFamily="50" charset="0"/>
              </a:rPr>
            </a:br>
            <a:endParaRPr lang="fr-FR" dirty="0"/>
          </a:p>
        </p:txBody>
      </p:sp>
      <p:sp>
        <p:nvSpPr>
          <p:cNvPr id="5" name="ZoneTexte 4">
            <a:extLst>
              <a:ext uri="{FF2B5EF4-FFF2-40B4-BE49-F238E27FC236}">
                <a16:creationId xmlns:a16="http://schemas.microsoft.com/office/drawing/2014/main" id="{AE410594-E07F-425E-8DFD-6D3652135ABA}"/>
              </a:ext>
            </a:extLst>
          </p:cNvPr>
          <p:cNvSpPr txBox="1"/>
          <p:nvPr/>
        </p:nvSpPr>
        <p:spPr>
          <a:xfrm>
            <a:off x="186267" y="6485467"/>
            <a:ext cx="1227666" cy="369332"/>
          </a:xfrm>
          <a:prstGeom prst="rect">
            <a:avLst/>
          </a:prstGeom>
          <a:solidFill>
            <a:srgbClr val="FFF3E8"/>
          </a:solidFill>
        </p:spPr>
        <p:txBody>
          <a:bodyPr wrap="square" rtlCol="0">
            <a:spAutoFit/>
          </a:bodyPr>
          <a:lstStyle/>
          <a:p>
            <a:endParaRPr lang="fr-FR" dirty="0"/>
          </a:p>
        </p:txBody>
      </p:sp>
      <p:pic>
        <p:nvPicPr>
          <p:cNvPr id="6" name="Espace réservé pour une image  2">
            <a:extLst>
              <a:ext uri="{FF2B5EF4-FFF2-40B4-BE49-F238E27FC236}">
                <a16:creationId xmlns:a16="http://schemas.microsoft.com/office/drawing/2014/main" id="{36818645-6880-4491-8CA6-3EAA02FEB37A}"/>
              </a:ext>
            </a:extLst>
          </p:cNvPr>
          <p:cNvPicPr>
            <a:picLocks noChangeAspect="1"/>
          </p:cNvPicPr>
          <p:nvPr/>
        </p:nvPicPr>
        <p:blipFill rotWithShape="1">
          <a:blip r:embed="rId2"/>
          <a:srcRect l="11568" t="12656" r="11568" b="4136"/>
          <a:stretch/>
        </p:blipFill>
        <p:spPr>
          <a:xfrm>
            <a:off x="2167466" y="1025900"/>
            <a:ext cx="2235200" cy="1903566"/>
          </a:xfrm>
          <a:custGeom>
            <a:avLst/>
            <a:gdLst>
              <a:gd name="connsiteX0" fmla="*/ 1469233 w 3641346"/>
              <a:gd name="connsiteY0" fmla="*/ 962 h 3629866"/>
              <a:gd name="connsiteX1" fmla="*/ 1607581 w 3641346"/>
              <a:gd name="connsiteY1" fmla="*/ 2052 h 3629866"/>
              <a:gd name="connsiteX2" fmla="*/ 3244834 w 3641346"/>
              <a:gd name="connsiteY2" fmla="*/ 651581 h 3629866"/>
              <a:gd name="connsiteX3" fmla="*/ 3617046 w 3641346"/>
              <a:gd name="connsiteY3" fmla="*/ 1891668 h 3629866"/>
              <a:gd name="connsiteX4" fmla="*/ 1353581 w 3641346"/>
              <a:gd name="connsiteY4" fmla="*/ 3608564 h 3629866"/>
              <a:gd name="connsiteX5" fmla="*/ 4516 w 3641346"/>
              <a:gd name="connsiteY5" fmla="*/ 1038228 h 3629866"/>
              <a:gd name="connsiteX6" fmla="*/ 1469233 w 3641346"/>
              <a:gd name="connsiteY6" fmla="*/ 962 h 3629866"/>
              <a:gd name="connsiteX0" fmla="*/ 1469233 w 3646813"/>
              <a:gd name="connsiteY0" fmla="*/ 962 h 3629866"/>
              <a:gd name="connsiteX1" fmla="*/ 1607581 w 3646813"/>
              <a:gd name="connsiteY1" fmla="*/ 2052 h 3629866"/>
              <a:gd name="connsiteX2" fmla="*/ 3244834 w 3646813"/>
              <a:gd name="connsiteY2" fmla="*/ 651581 h 3629866"/>
              <a:gd name="connsiteX3" fmla="*/ 3617046 w 3646813"/>
              <a:gd name="connsiteY3" fmla="*/ 1891668 h 3629866"/>
              <a:gd name="connsiteX4" fmla="*/ 1353581 w 3646813"/>
              <a:gd name="connsiteY4" fmla="*/ 3608564 h 3629866"/>
              <a:gd name="connsiteX5" fmla="*/ 4516 w 3646813"/>
              <a:gd name="connsiteY5" fmla="*/ 1038228 h 3629866"/>
              <a:gd name="connsiteX6" fmla="*/ 1469233 w 3646813"/>
              <a:gd name="connsiteY6" fmla="*/ 962 h 3629866"/>
              <a:gd name="connsiteX0" fmla="*/ 1469233 w 3645087"/>
              <a:gd name="connsiteY0" fmla="*/ 962 h 3630500"/>
              <a:gd name="connsiteX1" fmla="*/ 1607581 w 3645087"/>
              <a:gd name="connsiteY1" fmla="*/ 2052 h 3630500"/>
              <a:gd name="connsiteX2" fmla="*/ 3244834 w 3645087"/>
              <a:gd name="connsiteY2" fmla="*/ 651581 h 3630500"/>
              <a:gd name="connsiteX3" fmla="*/ 3617046 w 3645087"/>
              <a:gd name="connsiteY3" fmla="*/ 1934183 h 3630500"/>
              <a:gd name="connsiteX4" fmla="*/ 1353581 w 3645087"/>
              <a:gd name="connsiteY4" fmla="*/ 3608564 h 3630500"/>
              <a:gd name="connsiteX5" fmla="*/ 4516 w 3645087"/>
              <a:gd name="connsiteY5" fmla="*/ 1038228 h 3630500"/>
              <a:gd name="connsiteX6" fmla="*/ 1469233 w 3645087"/>
              <a:gd name="connsiteY6" fmla="*/ 962 h 3630500"/>
              <a:gd name="connsiteX0" fmla="*/ 1469233 w 3645087"/>
              <a:gd name="connsiteY0" fmla="*/ 962 h 3631965"/>
              <a:gd name="connsiteX1" fmla="*/ 1607581 w 3645087"/>
              <a:gd name="connsiteY1" fmla="*/ 2052 h 3631965"/>
              <a:gd name="connsiteX2" fmla="*/ 3244834 w 3645087"/>
              <a:gd name="connsiteY2" fmla="*/ 651581 h 3631965"/>
              <a:gd name="connsiteX3" fmla="*/ 3617046 w 3645087"/>
              <a:gd name="connsiteY3" fmla="*/ 1934183 h 3631965"/>
              <a:gd name="connsiteX4" fmla="*/ 1353581 w 3645087"/>
              <a:gd name="connsiteY4" fmla="*/ 3608564 h 3631965"/>
              <a:gd name="connsiteX5" fmla="*/ 4516 w 3645087"/>
              <a:gd name="connsiteY5" fmla="*/ 1038228 h 3631965"/>
              <a:gd name="connsiteX6" fmla="*/ 1469233 w 3645087"/>
              <a:gd name="connsiteY6" fmla="*/ 962 h 3631965"/>
              <a:gd name="connsiteX0" fmla="*/ 1469233 w 3619666"/>
              <a:gd name="connsiteY0" fmla="*/ 962 h 3633542"/>
              <a:gd name="connsiteX1" fmla="*/ 1607581 w 3619666"/>
              <a:gd name="connsiteY1" fmla="*/ 2052 h 3633542"/>
              <a:gd name="connsiteX2" fmla="*/ 3244834 w 3619666"/>
              <a:gd name="connsiteY2" fmla="*/ 651581 h 3633542"/>
              <a:gd name="connsiteX3" fmla="*/ 3588703 w 3619666"/>
              <a:gd name="connsiteY3" fmla="*/ 2019214 h 3633542"/>
              <a:gd name="connsiteX4" fmla="*/ 1353581 w 3619666"/>
              <a:gd name="connsiteY4" fmla="*/ 3608564 h 3633542"/>
              <a:gd name="connsiteX5" fmla="*/ 4516 w 3619666"/>
              <a:gd name="connsiteY5" fmla="*/ 1038228 h 3633542"/>
              <a:gd name="connsiteX6" fmla="*/ 1469233 w 3619666"/>
              <a:gd name="connsiteY6" fmla="*/ 962 h 363354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32 h 3632612"/>
              <a:gd name="connsiteX1" fmla="*/ 2266568 w 3609807"/>
              <a:gd name="connsiteY1" fmla="*/ 57809 h 3632612"/>
              <a:gd name="connsiteX2" fmla="*/ 3244834 w 3609807"/>
              <a:gd name="connsiteY2" fmla="*/ 650651 h 3632612"/>
              <a:gd name="connsiteX3" fmla="*/ 3588703 w 3609807"/>
              <a:gd name="connsiteY3" fmla="*/ 2018284 h 3632612"/>
              <a:gd name="connsiteX4" fmla="*/ 1353581 w 3609807"/>
              <a:gd name="connsiteY4" fmla="*/ 3607634 h 3632612"/>
              <a:gd name="connsiteX5" fmla="*/ 4516 w 3609807"/>
              <a:gd name="connsiteY5" fmla="*/ 1037298 h 3632612"/>
              <a:gd name="connsiteX6" fmla="*/ 1469233 w 3609807"/>
              <a:gd name="connsiteY6" fmla="*/ 32 h 3632612"/>
              <a:gd name="connsiteX0" fmla="*/ 1469233 w 3609807"/>
              <a:gd name="connsiteY0" fmla="*/ 7227 h 3639807"/>
              <a:gd name="connsiteX1" fmla="*/ 3244834 w 3609807"/>
              <a:gd name="connsiteY1" fmla="*/ 657846 h 3639807"/>
              <a:gd name="connsiteX2" fmla="*/ 3588703 w 3609807"/>
              <a:gd name="connsiteY2" fmla="*/ 2025479 h 3639807"/>
              <a:gd name="connsiteX3" fmla="*/ 1353581 w 3609807"/>
              <a:gd name="connsiteY3" fmla="*/ 3614829 h 3639807"/>
              <a:gd name="connsiteX4" fmla="*/ 4516 w 3609807"/>
              <a:gd name="connsiteY4" fmla="*/ 1044493 h 3639807"/>
              <a:gd name="connsiteX5" fmla="*/ 1469233 w 3609807"/>
              <a:gd name="connsiteY5" fmla="*/ 7227 h 3639807"/>
              <a:gd name="connsiteX0" fmla="*/ 1469233 w 3588882"/>
              <a:gd name="connsiteY0" fmla="*/ 0 h 3632580"/>
              <a:gd name="connsiteX1" fmla="*/ 3588703 w 3588882"/>
              <a:gd name="connsiteY1" fmla="*/ 2018252 h 3632580"/>
              <a:gd name="connsiteX2" fmla="*/ 1353581 w 3588882"/>
              <a:gd name="connsiteY2" fmla="*/ 3607602 h 3632580"/>
              <a:gd name="connsiteX3" fmla="*/ 4516 w 3588882"/>
              <a:gd name="connsiteY3" fmla="*/ 1037266 h 3632580"/>
              <a:gd name="connsiteX4" fmla="*/ 1469233 w 3588882"/>
              <a:gd name="connsiteY4" fmla="*/ 0 h 3632580"/>
              <a:gd name="connsiteX0" fmla="*/ 1781012 w 3588926"/>
              <a:gd name="connsiteY0" fmla="*/ 0 h 3611322"/>
              <a:gd name="connsiteX1" fmla="*/ 3588703 w 3588926"/>
              <a:gd name="connsiteY1" fmla="*/ 1996994 h 3611322"/>
              <a:gd name="connsiteX2" fmla="*/ 1353581 w 3588926"/>
              <a:gd name="connsiteY2" fmla="*/ 3586344 h 3611322"/>
              <a:gd name="connsiteX3" fmla="*/ 4516 w 3588926"/>
              <a:gd name="connsiteY3" fmla="*/ 1016008 h 3611322"/>
              <a:gd name="connsiteX4" fmla="*/ 1781012 w 3588926"/>
              <a:gd name="connsiteY4" fmla="*/ 0 h 3611322"/>
              <a:gd name="connsiteX0" fmla="*/ 1781012 w 3589943"/>
              <a:gd name="connsiteY0" fmla="*/ 0 h 3611322"/>
              <a:gd name="connsiteX1" fmla="*/ 3588703 w 3589943"/>
              <a:gd name="connsiteY1" fmla="*/ 1996994 h 3611322"/>
              <a:gd name="connsiteX2" fmla="*/ 1353581 w 3589943"/>
              <a:gd name="connsiteY2" fmla="*/ 3586344 h 3611322"/>
              <a:gd name="connsiteX3" fmla="*/ 4516 w 3589943"/>
              <a:gd name="connsiteY3" fmla="*/ 1016008 h 3611322"/>
              <a:gd name="connsiteX4" fmla="*/ 1781012 w 3589943"/>
              <a:gd name="connsiteY4" fmla="*/ 0 h 3611322"/>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590465"/>
              <a:gd name="connsiteY0" fmla="*/ 225 h 3611547"/>
              <a:gd name="connsiteX1" fmla="*/ 3588703 w 3590465"/>
              <a:gd name="connsiteY1" fmla="*/ 1997219 h 3611547"/>
              <a:gd name="connsiteX2" fmla="*/ 1353581 w 3590465"/>
              <a:gd name="connsiteY2" fmla="*/ 3586569 h 3611547"/>
              <a:gd name="connsiteX3" fmla="*/ 4516 w 3590465"/>
              <a:gd name="connsiteY3" fmla="*/ 1016233 h 3611547"/>
              <a:gd name="connsiteX4" fmla="*/ 1781012 w 3590465"/>
              <a:gd name="connsiteY4" fmla="*/ 225 h 3611547"/>
              <a:gd name="connsiteX0" fmla="*/ 1781012 w 3638591"/>
              <a:gd name="connsiteY0" fmla="*/ 243 h 3611565"/>
              <a:gd name="connsiteX1" fmla="*/ 3588703 w 3638591"/>
              <a:gd name="connsiteY1" fmla="*/ 1997237 h 3611565"/>
              <a:gd name="connsiteX2" fmla="*/ 1353581 w 3638591"/>
              <a:gd name="connsiteY2" fmla="*/ 3586587 h 3611565"/>
              <a:gd name="connsiteX3" fmla="*/ 4516 w 3638591"/>
              <a:gd name="connsiteY3" fmla="*/ 1016251 h 3611565"/>
              <a:gd name="connsiteX4" fmla="*/ 1781012 w 3638591"/>
              <a:gd name="connsiteY4" fmla="*/ 243 h 3611565"/>
              <a:gd name="connsiteX0" fmla="*/ 1781012 w 3521381"/>
              <a:gd name="connsiteY0" fmla="*/ 31237 h 3644682"/>
              <a:gd name="connsiteX1" fmla="*/ 3503673 w 3521381"/>
              <a:gd name="connsiteY1" fmla="*/ 2127433 h 3644682"/>
              <a:gd name="connsiteX2" fmla="*/ 1353581 w 3521381"/>
              <a:gd name="connsiteY2" fmla="*/ 3617581 h 3644682"/>
              <a:gd name="connsiteX3" fmla="*/ 4516 w 3521381"/>
              <a:gd name="connsiteY3" fmla="*/ 1047245 h 3644682"/>
              <a:gd name="connsiteX4" fmla="*/ 1781012 w 3521381"/>
              <a:gd name="connsiteY4" fmla="*/ 31237 h 3644682"/>
              <a:gd name="connsiteX0" fmla="*/ 1781012 w 3538040"/>
              <a:gd name="connsiteY0" fmla="*/ 1864 h 3615310"/>
              <a:gd name="connsiteX1" fmla="*/ 3503673 w 3538040"/>
              <a:gd name="connsiteY1" fmla="*/ 2098060 h 3615310"/>
              <a:gd name="connsiteX2" fmla="*/ 1353581 w 3538040"/>
              <a:gd name="connsiteY2" fmla="*/ 3588208 h 3615310"/>
              <a:gd name="connsiteX3" fmla="*/ 4516 w 3538040"/>
              <a:gd name="connsiteY3" fmla="*/ 1017872 h 3615310"/>
              <a:gd name="connsiteX4" fmla="*/ 1781012 w 3538040"/>
              <a:gd name="connsiteY4" fmla="*/ 1864 h 3615310"/>
              <a:gd name="connsiteX0" fmla="*/ 1781012 w 3536154"/>
              <a:gd name="connsiteY0" fmla="*/ 5799 h 3619245"/>
              <a:gd name="connsiteX1" fmla="*/ 3503673 w 3536154"/>
              <a:gd name="connsiteY1" fmla="*/ 2101995 h 3619245"/>
              <a:gd name="connsiteX2" fmla="*/ 1353581 w 3536154"/>
              <a:gd name="connsiteY2" fmla="*/ 3592143 h 3619245"/>
              <a:gd name="connsiteX3" fmla="*/ 4516 w 3536154"/>
              <a:gd name="connsiteY3" fmla="*/ 1021807 h 3619245"/>
              <a:gd name="connsiteX4" fmla="*/ 1781012 w 3536154"/>
              <a:gd name="connsiteY4" fmla="*/ 5799 h 36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154" h="3619245">
                <a:moveTo>
                  <a:pt x="1781012" y="5799"/>
                </a:moveTo>
                <a:cubicBezTo>
                  <a:pt x="3072793" y="-104691"/>
                  <a:pt x="3689535" y="1391741"/>
                  <a:pt x="3503673" y="2101995"/>
                </a:cubicBezTo>
                <a:cubicBezTo>
                  <a:pt x="3317811" y="2812249"/>
                  <a:pt x="2504309" y="3795343"/>
                  <a:pt x="1353581" y="3592143"/>
                </a:cubicBezTo>
                <a:cubicBezTo>
                  <a:pt x="202853" y="3388943"/>
                  <a:pt x="-37817" y="1622892"/>
                  <a:pt x="4516" y="1021807"/>
                </a:cubicBezTo>
                <a:cubicBezTo>
                  <a:pt x="44203" y="458290"/>
                  <a:pt x="489231" y="116289"/>
                  <a:pt x="1781012" y="5799"/>
                </a:cubicBezTo>
                <a:close/>
              </a:path>
            </a:pathLst>
          </a:custGeom>
        </p:spPr>
      </p:pic>
    </p:spTree>
    <p:extLst>
      <p:ext uri="{BB962C8B-B14F-4D97-AF65-F5344CB8AC3E}">
        <p14:creationId xmlns:p14="http://schemas.microsoft.com/office/powerpoint/2010/main" val="359154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1E7D4A-A7D7-4EAF-8EB4-3E95C1549020}"/>
              </a:ext>
            </a:extLst>
          </p:cNvPr>
          <p:cNvSpPr/>
          <p:nvPr/>
        </p:nvSpPr>
        <p:spPr>
          <a:xfrm>
            <a:off x="6663267" y="1174603"/>
            <a:ext cx="5528733" cy="56833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472FA83-42DC-4694-BB92-1635B0770EC1}"/>
              </a:ext>
            </a:extLst>
          </p:cNvPr>
          <p:cNvSpPr>
            <a:spLocks noGrp="1"/>
          </p:cNvSpPr>
          <p:nvPr>
            <p:ph type="body" sz="quarter" idx="17"/>
          </p:nvPr>
        </p:nvSpPr>
        <p:spPr>
          <a:xfrm>
            <a:off x="2370667" y="679100"/>
            <a:ext cx="6705600" cy="293687"/>
          </a:xfrm>
        </p:spPr>
        <p:txBody>
          <a:bodyPr/>
          <a:lstStyle/>
          <a:p>
            <a:pPr marL="285750" indent="-285750">
              <a:buFont typeface="Wingdings" panose="05000000000000000000" pitchFamily="2" charset="2"/>
              <a:buChar char="§"/>
            </a:pPr>
            <a:r>
              <a:rPr lang="fr-FR" b="1" dirty="0">
                <a:solidFill>
                  <a:srgbClr val="EABF18"/>
                </a:solidFill>
                <a:latin typeface="Lexend Medium"/>
              </a:rPr>
              <a:t>Obligation de négociation dans les entreprises de 50 salariés et plus</a:t>
            </a:r>
          </a:p>
          <a:p>
            <a:pPr marL="285750" indent="-285750">
              <a:buFont typeface="Wingdings" panose="05000000000000000000" pitchFamily="2" charset="2"/>
              <a:buChar char="§"/>
            </a:pPr>
            <a:endParaRPr lang="fr-FR" dirty="0"/>
          </a:p>
        </p:txBody>
      </p:sp>
      <p:pic>
        <p:nvPicPr>
          <p:cNvPr id="13" name="Espace réservé pour une image  12" descr="Une image contenant dessin humoristique, dessin, illustration, clipart&#10;&#10;Description générée automatiquement">
            <a:extLst>
              <a:ext uri="{FF2B5EF4-FFF2-40B4-BE49-F238E27FC236}">
                <a16:creationId xmlns:a16="http://schemas.microsoft.com/office/drawing/2014/main" id="{10C5C9AE-BBFF-4950-A664-E3B56312662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5059" r="15059"/>
          <a:stretch>
            <a:fillRect/>
          </a:stretch>
        </p:blipFill>
        <p:spPr>
          <a:xfrm>
            <a:off x="7110059" y="1946290"/>
            <a:ext cx="4635147" cy="41400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ZoneTexte 10">
            <a:extLst>
              <a:ext uri="{FF2B5EF4-FFF2-40B4-BE49-F238E27FC236}">
                <a16:creationId xmlns:a16="http://schemas.microsoft.com/office/drawing/2014/main" id="{EDD324B1-C825-470B-8B9F-EACC0B5C7ED9}"/>
              </a:ext>
            </a:extLst>
          </p:cNvPr>
          <p:cNvSpPr txBox="1"/>
          <p:nvPr/>
        </p:nvSpPr>
        <p:spPr>
          <a:xfrm>
            <a:off x="11650134" y="6490732"/>
            <a:ext cx="541866" cy="261610"/>
          </a:xfrm>
          <a:prstGeom prst="rect">
            <a:avLst/>
          </a:prstGeom>
          <a:noFill/>
        </p:spPr>
        <p:txBody>
          <a:bodyPr wrap="square" rtlCol="0">
            <a:spAutoFit/>
          </a:bodyPr>
          <a:lstStyle/>
          <a:p>
            <a:r>
              <a:rPr lang="fr-FR" sz="1050" dirty="0">
                <a:solidFill>
                  <a:schemeClr val="bg1"/>
                </a:solidFill>
                <a:latin typeface="Lexend"/>
              </a:rPr>
              <a:t>8</a:t>
            </a:r>
          </a:p>
        </p:txBody>
      </p:sp>
      <p:sp>
        <p:nvSpPr>
          <p:cNvPr id="14" name="ZoneTexte 13">
            <a:extLst>
              <a:ext uri="{FF2B5EF4-FFF2-40B4-BE49-F238E27FC236}">
                <a16:creationId xmlns:a16="http://schemas.microsoft.com/office/drawing/2014/main" id="{913E35BA-2D78-4CCB-BCDC-1E82C38F010A}"/>
              </a:ext>
            </a:extLst>
          </p:cNvPr>
          <p:cNvSpPr txBox="1"/>
          <p:nvPr/>
        </p:nvSpPr>
        <p:spPr>
          <a:xfrm>
            <a:off x="194733" y="6488668"/>
            <a:ext cx="1143000"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3ECBB413-6B24-45E1-872A-B2884A7424CA}"/>
              </a:ext>
            </a:extLst>
          </p:cNvPr>
          <p:cNvSpPr txBox="1"/>
          <p:nvPr/>
        </p:nvSpPr>
        <p:spPr>
          <a:xfrm>
            <a:off x="194733" y="644829"/>
            <a:ext cx="1430867" cy="655915"/>
          </a:xfrm>
          <a:prstGeom prst="cloudCallout">
            <a:avLst>
              <a:gd name="adj1" fmla="val 85299"/>
              <a:gd name="adj2" fmla="val 70030"/>
            </a:avLst>
          </a:prstGeom>
          <a:noFill/>
          <a:ln>
            <a:solidFill>
              <a:srgbClr val="EABF18"/>
            </a:solidFill>
          </a:ln>
        </p:spPr>
        <p:txBody>
          <a:bodyPr wrap="square" rtlCol="0">
            <a:spAutoFit/>
          </a:bodyPr>
          <a:lstStyle/>
          <a:p>
            <a:r>
              <a:rPr lang="fr-FR" sz="1100" dirty="0">
                <a:solidFill>
                  <a:schemeClr val="accent1"/>
                </a:solidFill>
                <a:latin typeface="Lexend"/>
              </a:rPr>
              <a:t>Qui est concerné ?</a:t>
            </a:r>
          </a:p>
        </p:txBody>
      </p:sp>
      <p:sp>
        <p:nvSpPr>
          <p:cNvPr id="16" name="ZoneTexte 15">
            <a:extLst>
              <a:ext uri="{FF2B5EF4-FFF2-40B4-BE49-F238E27FC236}">
                <a16:creationId xmlns:a16="http://schemas.microsoft.com/office/drawing/2014/main" id="{5130251A-2915-4738-AD66-6BD4F057A9B8}"/>
              </a:ext>
            </a:extLst>
          </p:cNvPr>
          <p:cNvSpPr txBox="1"/>
          <p:nvPr/>
        </p:nvSpPr>
        <p:spPr>
          <a:xfrm>
            <a:off x="508001" y="1556304"/>
            <a:ext cx="5816600" cy="1889879"/>
          </a:xfrm>
          <a:prstGeom prst="roundRect">
            <a:avLst/>
          </a:prstGeom>
          <a:solidFill>
            <a:schemeClr val="bg1"/>
          </a:solidFill>
          <a:ln>
            <a:solidFill>
              <a:srgbClr val="EABF1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Si l’entreprise dispose d’un ou plusieurs </a:t>
            </a:r>
            <a:r>
              <a:rPr kumimoji="0" lang="fr-FR" sz="1050" b="1" i="0" u="none" strike="noStrike" kern="1200" cap="none" spc="0" normalizeH="0" baseline="0" noProof="0" dirty="0">
                <a:ln>
                  <a:noFill/>
                </a:ln>
                <a:solidFill>
                  <a:srgbClr val="303034"/>
                </a:solidFill>
                <a:effectLst/>
                <a:uLnTx/>
                <a:uFillTx/>
                <a:latin typeface="Lexend"/>
                <a:cs typeface="Arial" panose="020B0604020202020204" pitchFamily="34" charset="0"/>
              </a:rPr>
              <a:t>délégués syndicaux </a:t>
            </a:r>
            <a:r>
              <a:rPr kumimoji="0" lang="fr-FR" sz="1050" i="0" u="sng" strike="noStrike" kern="1200" cap="none" spc="0" normalizeH="0" baseline="0" noProof="0" dirty="0">
                <a:ln>
                  <a:noFill/>
                </a:ln>
                <a:solidFill>
                  <a:srgbClr val="303034"/>
                </a:solidFill>
                <a:effectLst/>
                <a:uLnTx/>
                <a:uFillTx/>
                <a:latin typeface="Lexend"/>
                <a:cs typeface="Arial" panose="020B0604020202020204" pitchFamily="34" charset="0"/>
              </a:rPr>
              <a:t>et</a:t>
            </a: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 si elle est soumise à l’obligation de mettre en place de la </a:t>
            </a:r>
            <a:r>
              <a:rPr kumimoji="0" lang="fr-FR" sz="1050" b="1" i="0" u="none" strike="noStrike" kern="1200" cap="none" spc="0" normalizeH="0" baseline="0" noProof="0" dirty="0">
                <a:ln>
                  <a:noFill/>
                </a:ln>
                <a:solidFill>
                  <a:srgbClr val="303034"/>
                </a:solidFill>
                <a:effectLst/>
                <a:uLnTx/>
                <a:uFillTx/>
                <a:latin typeface="Lexend"/>
                <a:cs typeface="Arial" panose="020B0604020202020204" pitchFamily="34" charset="0"/>
              </a:rPr>
              <a:t>participation</a:t>
            </a: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 (50 salariés ou plus dans l’entreprise ou l’UES).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303034"/>
                </a:solidFill>
                <a:effectLst/>
                <a:uLnTx/>
                <a:uFillTx/>
                <a:latin typeface="Lexend"/>
                <a:cs typeface="Arial" panose="020B0604020202020204" pitchFamily="34" charset="0"/>
              </a:rPr>
              <a:t>Sont dispensées</a:t>
            </a:r>
            <a:r>
              <a:rPr kumimoji="0" lang="fr-FR" sz="1050" b="0" i="1" u="none" strike="noStrike" kern="1200" cap="none" spc="0" normalizeH="0" baseline="0" noProof="0" dirty="0">
                <a:ln>
                  <a:noFill/>
                </a:ln>
                <a:solidFill>
                  <a:srgbClr val="303034"/>
                </a:solidFill>
                <a:effectLst/>
                <a:uLnTx/>
                <a:uFillTx/>
                <a:latin typeface="Lexend"/>
                <a:cs typeface="Arial" panose="020B0604020202020204" pitchFamily="34" charset="0"/>
              </a:rPr>
              <a:t> :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1" u="none" strike="noStrike" kern="1200" cap="none" spc="0" normalizeH="0" baseline="0" noProof="0" dirty="0">
                <a:ln>
                  <a:noFill/>
                </a:ln>
                <a:solidFill>
                  <a:srgbClr val="303034"/>
                </a:solidFill>
                <a:effectLst/>
                <a:uLnTx/>
                <a:uFillTx/>
                <a:latin typeface="Lexend"/>
                <a:cs typeface="Arial" panose="020B0604020202020204" pitchFamily="34" charset="0"/>
              </a:rPr>
              <a:t>les sociétés qui ont déjà mis en place un accord de participation ou d’intéressement comprenant une clause spécifique prenant en compte les bénéfices exceptionnels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1" u="none" strike="noStrike" kern="1200" cap="none" spc="0" normalizeH="0" baseline="0" noProof="0" dirty="0">
                <a:ln>
                  <a:noFill/>
                </a:ln>
                <a:solidFill>
                  <a:srgbClr val="303034"/>
                </a:solidFill>
                <a:effectLst/>
                <a:uLnTx/>
                <a:uFillTx/>
                <a:latin typeface="Lexend"/>
                <a:cs typeface="Arial" panose="020B0604020202020204" pitchFamily="34" charset="0"/>
              </a:rPr>
              <a:t>les entreprises qui ont mis en place un régime de participation avec une formule de calcul conduisant à un résultat plus favorable que la formule légale</a:t>
            </a:r>
            <a:endParaRPr lang="fr-FR" sz="1050" dirty="0">
              <a:latin typeface="Lexend"/>
            </a:endParaRPr>
          </a:p>
        </p:txBody>
      </p:sp>
      <p:sp>
        <p:nvSpPr>
          <p:cNvPr id="17" name="ZoneTexte 16">
            <a:extLst>
              <a:ext uri="{FF2B5EF4-FFF2-40B4-BE49-F238E27FC236}">
                <a16:creationId xmlns:a16="http://schemas.microsoft.com/office/drawing/2014/main" id="{AF508018-ADD9-4642-8196-E2E9A74EC998}"/>
              </a:ext>
            </a:extLst>
          </p:cNvPr>
          <p:cNvSpPr txBox="1"/>
          <p:nvPr/>
        </p:nvSpPr>
        <p:spPr>
          <a:xfrm>
            <a:off x="4381274" y="3360383"/>
            <a:ext cx="1571534" cy="843320"/>
          </a:xfrm>
          <a:prstGeom prst="cloudCallout">
            <a:avLst>
              <a:gd name="adj1" fmla="val -95720"/>
              <a:gd name="adj2" fmla="val 43425"/>
            </a:avLst>
          </a:prstGeom>
          <a:solidFill>
            <a:schemeClr val="bg1"/>
          </a:solidFill>
          <a:ln>
            <a:solidFill>
              <a:srgbClr val="EABF18"/>
            </a:solidFill>
          </a:ln>
        </p:spPr>
        <p:txBody>
          <a:bodyPr wrap="square" rtlCol="0">
            <a:spAutoFit/>
          </a:bodyPr>
          <a:lstStyle/>
          <a:p>
            <a:r>
              <a:rPr lang="fr-FR" sz="1000" dirty="0">
                <a:solidFill>
                  <a:schemeClr val="accent1"/>
                </a:solidFill>
                <a:latin typeface="Lexend"/>
              </a:rPr>
              <a:t>Quelle est la nature de l’obligation ?</a:t>
            </a:r>
          </a:p>
        </p:txBody>
      </p:sp>
      <p:sp>
        <p:nvSpPr>
          <p:cNvPr id="18" name="ZoneTexte 17">
            <a:extLst>
              <a:ext uri="{FF2B5EF4-FFF2-40B4-BE49-F238E27FC236}">
                <a16:creationId xmlns:a16="http://schemas.microsoft.com/office/drawing/2014/main" id="{5334D999-86E1-4C87-8A25-B4C85372AFFA}"/>
              </a:ext>
            </a:extLst>
          </p:cNvPr>
          <p:cNvSpPr txBox="1"/>
          <p:nvPr/>
        </p:nvSpPr>
        <p:spPr>
          <a:xfrm>
            <a:off x="383666" y="4215705"/>
            <a:ext cx="5924372" cy="2272963"/>
          </a:xfrm>
          <a:prstGeom prst="roundRect">
            <a:avLst/>
          </a:prstGeom>
          <a:solidFill>
            <a:schemeClr val="bg1"/>
          </a:solidFill>
          <a:ln>
            <a:solidFill>
              <a:srgbClr val="EABF1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303034"/>
              </a:solidFill>
              <a:effectLst/>
              <a:uLnTx/>
              <a:uFillTx/>
              <a:latin typeface="Arial" panose="020B0604020202020204" pitchFamily="34" charset="0"/>
              <a:ea typeface="+mn-ea"/>
              <a:cs typeface="Arial" panose="020B0604020202020204" pitchFamily="34" charset="0"/>
            </a:endParaRPr>
          </a:p>
          <a:p>
            <a:pPr lvl="0" algn="just">
              <a:defRPr/>
            </a:pPr>
            <a:r>
              <a:rPr kumimoji="0" lang="fr-FR" sz="900" b="1" i="0" u="none" strike="noStrike" kern="1200" cap="none" spc="0" normalizeH="0" baseline="0" noProof="0" dirty="0">
                <a:ln>
                  <a:noFill/>
                </a:ln>
                <a:solidFill>
                  <a:srgbClr val="303034"/>
                </a:solidFill>
                <a:effectLst/>
                <a:uLnTx/>
                <a:uFillTx/>
                <a:latin typeface="Lexend"/>
                <a:cs typeface="Arial" panose="020B0604020202020204" pitchFamily="34" charset="0"/>
              </a:rPr>
              <a:t>Ouvrir une négociation </a:t>
            </a:r>
            <a:r>
              <a:rPr kumimoji="0" lang="fr-FR" sz="900" b="0" i="0" u="none" strike="noStrike" kern="1200" cap="none" spc="0" normalizeH="0" baseline="0" noProof="0" dirty="0">
                <a:ln>
                  <a:noFill/>
                </a:ln>
                <a:solidFill>
                  <a:srgbClr val="303034"/>
                </a:solidFill>
                <a:effectLst/>
                <a:uLnTx/>
                <a:uFillTx/>
                <a:latin typeface="Lexend"/>
                <a:cs typeface="Arial" panose="020B0604020202020204" pitchFamily="34" charset="0"/>
              </a:rPr>
              <a:t>(au niveau entreprise, UES ou groupe) sur la définition d’une </a:t>
            </a:r>
            <a:r>
              <a:rPr kumimoji="0" lang="fr-FR" sz="900" b="1" i="0" u="sng" strike="noStrike" kern="1200" cap="none" spc="0" normalizeH="0" baseline="0" noProof="0" dirty="0">
                <a:ln>
                  <a:noFill/>
                </a:ln>
                <a:solidFill>
                  <a:srgbClr val="303034"/>
                </a:solidFill>
                <a:effectLst/>
                <a:uLnTx/>
                <a:uFillTx/>
                <a:latin typeface="Lexend"/>
                <a:cs typeface="Arial" panose="020B0604020202020204" pitchFamily="34" charset="0"/>
              </a:rPr>
              <a:t>augmentation exceptionnelle</a:t>
            </a:r>
            <a:r>
              <a:rPr kumimoji="0" lang="fr-FR" sz="900" b="1" i="0" u="none" strike="noStrike" kern="1200" cap="none" spc="0" normalizeH="0" baseline="0" noProof="0" dirty="0">
                <a:ln>
                  <a:noFill/>
                </a:ln>
                <a:solidFill>
                  <a:srgbClr val="303034"/>
                </a:solidFill>
                <a:effectLst/>
                <a:uLnTx/>
                <a:uFillTx/>
                <a:latin typeface="Lexend"/>
                <a:cs typeface="Arial" panose="020B0604020202020204" pitchFamily="34" charset="0"/>
              </a:rPr>
              <a:t> du bénéfice net fiscal (BNF)</a:t>
            </a:r>
            <a:r>
              <a:rPr kumimoji="0" lang="fr-FR" sz="900" b="0" i="0" u="none" strike="noStrike" kern="1200" cap="none" spc="0" normalizeH="0" baseline="0" noProof="0" dirty="0">
                <a:ln>
                  <a:noFill/>
                </a:ln>
                <a:solidFill>
                  <a:srgbClr val="303034"/>
                </a:solidFill>
                <a:effectLst/>
                <a:uLnTx/>
                <a:uFillTx/>
                <a:latin typeface="Lexend"/>
                <a:cs typeface="Arial" panose="020B0604020202020204" pitchFamily="34" charset="0"/>
              </a:rPr>
              <a:t> </a:t>
            </a:r>
            <a:r>
              <a:rPr kumimoji="0" lang="fr-FR" sz="900" b="0" i="0" u="sng" strike="noStrike" kern="1200" cap="none" spc="0" normalizeH="0" baseline="0" noProof="0" dirty="0">
                <a:ln>
                  <a:noFill/>
                </a:ln>
                <a:solidFill>
                  <a:srgbClr val="303034"/>
                </a:solidFill>
                <a:effectLst/>
                <a:uLnTx/>
                <a:uFillTx/>
                <a:latin typeface="Lexend"/>
                <a:cs typeface="Arial" panose="020B0604020202020204" pitchFamily="34" charset="0"/>
              </a:rPr>
              <a:t>et</a:t>
            </a:r>
            <a:r>
              <a:rPr kumimoji="0" lang="fr-FR" sz="900" b="0" i="0" u="none" strike="noStrike" kern="1200" cap="none" spc="0" normalizeH="0" baseline="0" noProof="0" dirty="0">
                <a:ln>
                  <a:noFill/>
                </a:ln>
                <a:solidFill>
                  <a:srgbClr val="303034"/>
                </a:solidFill>
                <a:effectLst/>
                <a:uLnTx/>
                <a:uFillTx/>
                <a:latin typeface="Lexend"/>
                <a:cs typeface="Arial" panose="020B0604020202020204" pitchFamily="34" charset="0"/>
              </a:rPr>
              <a:t> sur les </a:t>
            </a:r>
            <a:r>
              <a:rPr kumimoji="0" lang="fr-FR" sz="900" b="1" i="0" u="none" strike="noStrike" kern="1200" cap="none" spc="0" normalizeH="0" baseline="0" noProof="0" dirty="0">
                <a:ln>
                  <a:noFill/>
                </a:ln>
                <a:solidFill>
                  <a:srgbClr val="303034"/>
                </a:solidFill>
                <a:effectLst/>
                <a:uLnTx/>
                <a:uFillTx/>
                <a:latin typeface="Lexend"/>
                <a:cs typeface="Arial" panose="020B0604020202020204" pitchFamily="34" charset="0"/>
              </a:rPr>
              <a:t>modalités de partage de la valeur </a:t>
            </a:r>
            <a:r>
              <a:rPr lang="fr-FR" sz="900" dirty="0">
                <a:solidFill>
                  <a:srgbClr val="303034"/>
                </a:solidFill>
                <a:latin typeface="Lexend"/>
                <a:cs typeface="Arial" panose="020B0604020202020204" pitchFamily="34" charset="0"/>
              </a:rPr>
              <a:t>qui en découlent avec </a:t>
            </a:r>
            <a:r>
              <a:rPr kumimoji="0" lang="fr-FR" sz="900" b="0" i="0" u="none" strike="noStrike" kern="1200" cap="none" spc="0" normalizeH="0" baseline="0" noProof="0" dirty="0">
                <a:ln>
                  <a:noFill/>
                </a:ln>
                <a:solidFill>
                  <a:srgbClr val="303034"/>
                </a:solidFill>
                <a:effectLst/>
                <a:uLnTx/>
                <a:uFillTx/>
                <a:latin typeface="Lexend"/>
                <a:cs typeface="Arial" panose="020B0604020202020204" pitchFamily="34" charset="0"/>
              </a:rPr>
              <a:t>les salariés.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La négociation sur la définition de l'augmentation exceptionnelle du bénéfice doit prendre en compte des critères tels que ceux qui suivent (liste indicative)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•Taille de l’entreprise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•Secteur d’activité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•Bénéfices réalisés lors des années précédentes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•Evènements exceptionnels externes à l’entreprise intervenus avant la réalisation du bénéfice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303034"/>
                </a:solidFill>
                <a:effectLst/>
                <a:uLnTx/>
                <a:uFillTx/>
                <a:latin typeface="Lexend"/>
                <a:cs typeface="Arial" panose="020B0604020202020204" pitchFamily="34" charset="0"/>
              </a:rPr>
              <a:t>•Survenance d’une ou de plusieurs opérations de rachat d’actions de l’entreprise suivie de leur annulation dès lors que ces opérations n’ont pas été précédées d’attributions gratuites d’actions aux salariés</a:t>
            </a:r>
          </a:p>
        </p:txBody>
      </p:sp>
    </p:spTree>
    <p:extLst>
      <p:ext uri="{BB962C8B-B14F-4D97-AF65-F5344CB8AC3E}">
        <p14:creationId xmlns:p14="http://schemas.microsoft.com/office/powerpoint/2010/main" val="253249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B4CC29-F96E-4C89-97D5-FFC5D66DEBA3}"/>
              </a:ext>
            </a:extLst>
          </p:cNvPr>
          <p:cNvSpPr/>
          <p:nvPr/>
        </p:nvSpPr>
        <p:spPr>
          <a:xfrm>
            <a:off x="0" y="1075267"/>
            <a:ext cx="5698067" cy="5782733"/>
          </a:xfrm>
          <a:prstGeom prst="rect">
            <a:avLst/>
          </a:prstGeom>
          <a:solidFill>
            <a:srgbClr val="EABF18"/>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8" name="Espace réservé pour une image  12" descr="Une image contenant dessin humoristique, dessin, illustration, clipart&#10;&#10;Description générée automatiquement">
            <a:extLst>
              <a:ext uri="{FF2B5EF4-FFF2-40B4-BE49-F238E27FC236}">
                <a16:creationId xmlns:a16="http://schemas.microsoft.com/office/drawing/2014/main" id="{583712B5-C2D7-4EA6-BCED-6E9BC188E804}"/>
              </a:ext>
            </a:extLst>
          </p:cNvPr>
          <p:cNvPicPr>
            <a:picLocks noChangeAspect="1"/>
          </p:cNvPicPr>
          <p:nvPr/>
        </p:nvPicPr>
        <p:blipFill>
          <a:blip r:embed="rId2">
            <a:extLst>
              <a:ext uri="{28A0092B-C50C-407E-A947-70E740481C1C}">
                <a14:useLocalDpi xmlns:a14="http://schemas.microsoft.com/office/drawing/2010/main" val="0"/>
              </a:ext>
            </a:extLst>
          </a:blip>
          <a:srcRect l="15059" r="15059"/>
          <a:stretch>
            <a:fillRect/>
          </a:stretch>
        </p:blipFill>
        <p:spPr>
          <a:xfrm>
            <a:off x="438326" y="1828978"/>
            <a:ext cx="4635147" cy="41400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ZoneTexte 9">
            <a:extLst>
              <a:ext uri="{FF2B5EF4-FFF2-40B4-BE49-F238E27FC236}">
                <a16:creationId xmlns:a16="http://schemas.microsoft.com/office/drawing/2014/main" id="{E48C994F-B528-4380-8C2E-F5704A637CBB}"/>
              </a:ext>
            </a:extLst>
          </p:cNvPr>
          <p:cNvSpPr txBox="1"/>
          <p:nvPr/>
        </p:nvSpPr>
        <p:spPr>
          <a:xfrm>
            <a:off x="6493935" y="601133"/>
            <a:ext cx="1886667" cy="773043"/>
          </a:xfrm>
          <a:prstGeom prst="cloudCallout">
            <a:avLst>
              <a:gd name="adj1" fmla="val 103050"/>
              <a:gd name="adj2" fmla="val 60392"/>
            </a:avLst>
          </a:prstGeom>
          <a:noFill/>
          <a:ln>
            <a:solidFill>
              <a:srgbClr val="EABF18"/>
            </a:solidFill>
          </a:ln>
        </p:spPr>
        <p:txBody>
          <a:bodyPr wrap="square" rtlCol="0">
            <a:spAutoFit/>
          </a:bodyPr>
          <a:lstStyle/>
          <a:p>
            <a:r>
              <a:rPr lang="fr-FR" sz="900" dirty="0">
                <a:solidFill>
                  <a:schemeClr val="accent1"/>
                </a:solidFill>
                <a:latin typeface="Lexend"/>
              </a:rPr>
              <a:t>Sur quel type de dispositif faut-il négocier ?</a:t>
            </a:r>
          </a:p>
        </p:txBody>
      </p:sp>
      <p:sp>
        <p:nvSpPr>
          <p:cNvPr id="11" name="ZoneTexte 10">
            <a:extLst>
              <a:ext uri="{FF2B5EF4-FFF2-40B4-BE49-F238E27FC236}">
                <a16:creationId xmlns:a16="http://schemas.microsoft.com/office/drawing/2014/main" id="{F5EE8277-EA14-42D6-98AB-1AAAEA72C2D3}"/>
              </a:ext>
            </a:extLst>
          </p:cNvPr>
          <p:cNvSpPr txBox="1"/>
          <p:nvPr/>
        </p:nvSpPr>
        <p:spPr>
          <a:xfrm>
            <a:off x="6392333" y="1490133"/>
            <a:ext cx="4809067" cy="1481257"/>
          </a:xfrm>
          <a:prstGeom prst="roundRect">
            <a:avLst/>
          </a:prstGeom>
          <a:noFill/>
          <a:ln>
            <a:solidFill>
              <a:srgbClr val="EABF1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La prise en compte des bénéfices conduira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à un </a:t>
            </a:r>
            <a:r>
              <a:rPr kumimoji="0" lang="fr-FR" sz="1050" b="1" i="0" u="none" strike="noStrike" kern="1200" cap="none" spc="0" normalizeH="0" baseline="0" noProof="0" dirty="0">
                <a:ln>
                  <a:noFill/>
                </a:ln>
                <a:solidFill>
                  <a:srgbClr val="303034"/>
                </a:solidFill>
                <a:effectLst/>
                <a:uLnTx/>
                <a:uFillTx/>
                <a:latin typeface="Lexend"/>
                <a:cs typeface="Arial" panose="020B0604020202020204" pitchFamily="34" charset="0"/>
              </a:rPr>
              <a:t>supplément d'intéressement ou de participation</a:t>
            </a: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ou à une </a:t>
            </a:r>
            <a:r>
              <a:rPr kumimoji="0" lang="fr-FR" sz="1050" b="1" i="0" u="none" strike="noStrike" kern="1200" cap="none" spc="0" normalizeH="0" baseline="0" noProof="0" dirty="0">
                <a:ln>
                  <a:noFill/>
                </a:ln>
                <a:solidFill>
                  <a:srgbClr val="303034"/>
                </a:solidFill>
                <a:effectLst/>
                <a:uLnTx/>
                <a:uFillTx/>
                <a:latin typeface="Lexend"/>
                <a:cs typeface="Arial" panose="020B0604020202020204" pitchFamily="34" charset="0"/>
              </a:rPr>
              <a:t>nouvelle discussion sur un dispositif de partage de la valeur non encore existant </a:t>
            </a:r>
            <a:r>
              <a:rPr kumimoji="0" lang="fr-FR" sz="1050" b="0" i="0" u="none" strike="noStrike" kern="1200" cap="none" spc="0" normalizeH="0" baseline="0" noProof="0" dirty="0">
                <a:ln>
                  <a:noFill/>
                </a:ln>
                <a:solidFill>
                  <a:srgbClr val="303034"/>
                </a:solidFill>
                <a:effectLst/>
                <a:uLnTx/>
                <a:uFillTx/>
                <a:latin typeface="Lexend"/>
                <a:cs typeface="Arial" panose="020B0604020202020204" pitchFamily="34" charset="0"/>
              </a:rPr>
              <a:t>dans l’entreprise (intéressement, abondement à un plan d’épargne salariale, versement d’une PPV).</a:t>
            </a:r>
          </a:p>
          <a:p>
            <a:endParaRPr lang="fr-FR" dirty="0"/>
          </a:p>
        </p:txBody>
      </p:sp>
      <p:sp>
        <p:nvSpPr>
          <p:cNvPr id="12" name="ZoneTexte 11">
            <a:extLst>
              <a:ext uri="{FF2B5EF4-FFF2-40B4-BE49-F238E27FC236}">
                <a16:creationId xmlns:a16="http://schemas.microsoft.com/office/drawing/2014/main" id="{81576AAD-F10C-4A62-BEE3-134CE82F6FF3}"/>
              </a:ext>
            </a:extLst>
          </p:cNvPr>
          <p:cNvSpPr txBox="1"/>
          <p:nvPr/>
        </p:nvSpPr>
        <p:spPr>
          <a:xfrm>
            <a:off x="9172120" y="2945248"/>
            <a:ext cx="1871132" cy="878458"/>
          </a:xfrm>
          <a:prstGeom prst="cloudCallout">
            <a:avLst>
              <a:gd name="adj1" fmla="val -78015"/>
              <a:gd name="adj2" fmla="val 44549"/>
            </a:avLst>
          </a:prstGeom>
          <a:noFill/>
          <a:ln>
            <a:solidFill>
              <a:srgbClr val="EABF18"/>
            </a:solidFill>
          </a:ln>
        </p:spPr>
        <p:txBody>
          <a:bodyPr wrap="square" rtlCol="0">
            <a:spAutoFit/>
          </a:bodyPr>
          <a:lstStyle/>
          <a:p>
            <a:r>
              <a:rPr lang="fr-FR" sz="1000" dirty="0">
                <a:solidFill>
                  <a:schemeClr val="accent1"/>
                </a:solidFill>
                <a:latin typeface="Lexend"/>
              </a:rPr>
              <a:t>A quel moment faut-il négocier et avec qui ?</a:t>
            </a:r>
          </a:p>
        </p:txBody>
      </p:sp>
      <p:sp>
        <p:nvSpPr>
          <p:cNvPr id="13" name="ZoneTexte 12">
            <a:extLst>
              <a:ext uri="{FF2B5EF4-FFF2-40B4-BE49-F238E27FC236}">
                <a16:creationId xmlns:a16="http://schemas.microsoft.com/office/drawing/2014/main" id="{95F42311-445B-4F5F-BE35-9108F704D2E2}"/>
              </a:ext>
            </a:extLst>
          </p:cNvPr>
          <p:cNvSpPr txBox="1"/>
          <p:nvPr/>
        </p:nvSpPr>
        <p:spPr>
          <a:xfrm>
            <a:off x="6316133" y="3933773"/>
            <a:ext cx="5520267" cy="2724150"/>
          </a:xfrm>
          <a:prstGeom prst="roundRect">
            <a:avLst/>
          </a:prstGeom>
          <a:noFill/>
          <a:ln>
            <a:solidFill>
              <a:srgbClr val="EABF18"/>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Les entreprises </a:t>
            </a: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déjà couvertes par un accord d'intéressement ou de participation</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 au moment de la publication de la loi (29/11/2023), devaient engager une négociation à ce sujet </a:t>
            </a: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avant le 30 juin 2024</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Celles qui n’étaient </a:t>
            </a: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pas déjà couvertes </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devaient / devront engager une négociation à l’occasion de l’ouverture de la </a:t>
            </a:r>
            <a:r>
              <a:rPr kumimoji="0" lang="fr-FR" sz="1100" b="1" i="0" u="none" strike="noStrike" kern="1200" cap="none" spc="0" normalizeH="0" baseline="0" noProof="0" dirty="0">
                <a:ln>
                  <a:noFill/>
                </a:ln>
                <a:solidFill>
                  <a:srgbClr val="303034"/>
                </a:solidFill>
                <a:effectLst/>
                <a:uLnTx/>
                <a:uFillTx/>
                <a:latin typeface="Lexend"/>
                <a:cs typeface="Arial" panose="020B0604020202020204" pitchFamily="34" charset="0"/>
              </a:rPr>
              <a:t>prochaine négociation sur la participation et l’intéressement</a:t>
            </a:r>
            <a:r>
              <a:rPr kumimoji="0" lang="fr-FR" sz="1100" b="0" i="0" u="none" strike="noStrike" kern="1200" cap="none" spc="0" normalizeH="0" baseline="0" noProof="0" dirty="0">
                <a:ln>
                  <a:noFill/>
                </a:ln>
                <a:solidFill>
                  <a:srgbClr val="303034"/>
                </a:solidFill>
                <a:effectLst/>
                <a:uLnTx/>
                <a:uFillTx/>
                <a:latin typeface="Lexend"/>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1" u="none" strike="noStrike" kern="1200" cap="none" spc="0" normalizeH="0" baseline="0" noProof="0" dirty="0">
                <a:ln>
                  <a:noFill/>
                </a:ln>
                <a:solidFill>
                  <a:srgbClr val="303034"/>
                </a:solidFill>
                <a:effectLst/>
                <a:uLnTx/>
                <a:uFillTx/>
                <a:latin typeface="Lexend"/>
                <a:cs typeface="Arial" panose="020B0604020202020204" pitchFamily="34" charset="0"/>
              </a:rPr>
              <a:t>NB : la loi étant pérenne, elle ne porte pas « que » sur l’exercice 2024…</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i="1" dirty="0">
              <a:solidFill>
                <a:srgbClr val="303034"/>
              </a:solidFill>
              <a:latin typeface="Lexend"/>
              <a:cs typeface="Arial" panose="020B0604020202020204" pitchFamily="34" charset="0"/>
            </a:endParaRPr>
          </a:p>
          <a:p>
            <a:pPr algn="just">
              <a:defRPr/>
            </a:pPr>
            <a:r>
              <a:rPr lang="fr-FR" sz="1100" i="1" dirty="0">
                <a:solidFill>
                  <a:srgbClr val="303034"/>
                </a:solidFill>
                <a:latin typeface="Lexend"/>
                <a:cs typeface="Arial" panose="020B0604020202020204" pitchFamily="34" charset="0"/>
              </a:rPr>
              <a:t>=&gt; </a:t>
            </a:r>
            <a:r>
              <a:rPr kumimoji="0" lang="fr-FR" sz="1100" b="0" i="1" u="none" strike="noStrike" kern="1200" cap="none" spc="0" normalizeH="0" baseline="0" noProof="0" dirty="0">
                <a:ln>
                  <a:noFill/>
                </a:ln>
                <a:solidFill>
                  <a:srgbClr val="303034"/>
                </a:solidFill>
                <a:effectLst/>
                <a:uLnTx/>
                <a:uFillTx/>
                <a:latin typeface="Lexend"/>
                <a:cs typeface="Arial" panose="020B0604020202020204" pitchFamily="34" charset="0"/>
              </a:rPr>
              <a:t>Il est plus prudent de réserver la négociation avec les délégués syndicaux, tout au moins si un accord spécifique est négocié sur le sujet (la loi ne prévoyant pas expressément, sur ce thème, de possibilité de négociation alternative avec le CSE ou les salariés…).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1" u="none" strike="noStrike" kern="1200" cap="none" spc="0" normalizeH="0" baseline="0" noProof="0" dirty="0">
              <a:ln>
                <a:noFill/>
              </a:ln>
              <a:solidFill>
                <a:srgbClr val="303034"/>
              </a:solidFill>
              <a:effectLst/>
              <a:uLnTx/>
              <a:uFillTx/>
              <a:latin typeface="Arial" panose="020B0604020202020204" pitchFamily="34" charset="0"/>
              <a:ea typeface="+mn-ea"/>
              <a:cs typeface="Arial" panose="020B0604020202020204" pitchFamily="34" charset="0"/>
            </a:endParaRPr>
          </a:p>
          <a:p>
            <a:endParaRPr lang="fr-FR" sz="1100" dirty="0">
              <a:latin typeface="Lexend"/>
            </a:endParaRPr>
          </a:p>
        </p:txBody>
      </p:sp>
      <p:sp>
        <p:nvSpPr>
          <p:cNvPr id="9" name="Espace réservé du texte 6">
            <a:extLst>
              <a:ext uri="{FF2B5EF4-FFF2-40B4-BE49-F238E27FC236}">
                <a16:creationId xmlns:a16="http://schemas.microsoft.com/office/drawing/2014/main" id="{2A8F97B3-B660-4717-B9D8-22B92CCCF03E}"/>
              </a:ext>
            </a:extLst>
          </p:cNvPr>
          <p:cNvSpPr>
            <a:spLocks noGrp="1"/>
          </p:cNvSpPr>
          <p:nvPr>
            <p:ph type="body" sz="quarter" idx="17"/>
          </p:nvPr>
        </p:nvSpPr>
        <p:spPr>
          <a:xfrm>
            <a:off x="2370666" y="307446"/>
            <a:ext cx="6705600" cy="293687"/>
          </a:xfrm>
        </p:spPr>
        <p:txBody>
          <a:bodyPr/>
          <a:lstStyle/>
          <a:p>
            <a:pPr marL="285750" indent="-285750">
              <a:buFont typeface="Wingdings" panose="05000000000000000000" pitchFamily="2" charset="2"/>
              <a:buChar char="§"/>
            </a:pPr>
            <a:r>
              <a:rPr lang="fr-FR" b="1" dirty="0">
                <a:solidFill>
                  <a:srgbClr val="EABF18"/>
                </a:solidFill>
                <a:latin typeface="Lexend Medium"/>
              </a:rPr>
              <a:t>Obligation de négociation dans les entreprises de 50 salariés et plus</a:t>
            </a:r>
          </a:p>
          <a:p>
            <a:pPr marL="285750"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1275111452"/>
      </p:ext>
    </p:extLst>
  </p:cSld>
  <p:clrMapOvr>
    <a:masterClrMapping/>
  </p:clrMapOvr>
</p:sld>
</file>

<file path=ppt/theme/theme1.xml><?xml version="1.0" encoding="utf-8"?>
<a:theme xmlns:a="http://schemas.openxmlformats.org/drawingml/2006/main" name="Office Theme">
  <a:themeElements>
    <a:clrScheme name="Palette Direction RH">
      <a:dk1>
        <a:srgbClr val="303034"/>
      </a:dk1>
      <a:lt1>
        <a:srgbClr val="FFFFFF"/>
      </a:lt1>
      <a:dk2>
        <a:srgbClr val="DBC1A0"/>
      </a:dk2>
      <a:lt2>
        <a:srgbClr val="FFF3E8"/>
      </a:lt2>
      <a:accent1>
        <a:srgbClr val="CC3B09"/>
      </a:accent1>
      <a:accent2>
        <a:srgbClr val="EABF18"/>
      </a:accent2>
      <a:accent3>
        <a:srgbClr val="5FC5E6"/>
      </a:accent3>
      <a:accent4>
        <a:srgbClr val="DBC1A0"/>
      </a:accent4>
      <a:accent5>
        <a:srgbClr val="FFF3E8"/>
      </a:accent5>
      <a:accent6>
        <a:srgbClr val="CC3A09"/>
      </a:accent6>
      <a:hlink>
        <a:srgbClr val="CC3A09"/>
      </a:hlink>
      <a:folHlink>
        <a:srgbClr val="5EC4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16115</TotalTime>
  <Words>1871</Words>
  <Application>Microsoft Office PowerPoint</Application>
  <PresentationFormat>Grand écran</PresentationFormat>
  <Paragraphs>170</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Bell MT</vt:lpstr>
      <vt:lpstr>Calibri</vt:lpstr>
      <vt:lpstr>Font Awesome 5 Free Solid</vt:lpstr>
      <vt:lpstr>Lexend</vt:lpstr>
      <vt:lpstr>Lexend Light</vt:lpstr>
      <vt:lpstr>Lexend Medium</vt:lpstr>
      <vt:lpstr>Lexend SemiBold</vt:lpstr>
      <vt:lpstr>Wingdings</vt:lpstr>
      <vt:lpstr>Office Theme</vt:lpstr>
      <vt:lpstr>Présentation PowerPoint</vt:lpstr>
      <vt:lpstr>SOMMAIRE</vt:lpstr>
      <vt:lpstr>I – Les contrats d’apprentissage </vt:lpstr>
      <vt:lpstr>Présentation PowerPoint</vt:lpstr>
      <vt:lpstr>Présentation PowerPoint</vt:lpstr>
      <vt:lpstr>Présentation PowerPoint</vt:lpstr>
      <vt:lpstr>II – Le partage de la valeur  </vt:lpstr>
      <vt:lpstr>Présentation PowerPoint</vt:lpstr>
      <vt:lpstr>Présentation PowerPoint</vt:lpstr>
      <vt:lpstr>Présentation PowerPoint</vt:lpstr>
      <vt:lpstr>Présentation PowerPoint</vt:lpstr>
      <vt:lpstr>III – Les avantages en nature véhicule   </vt:lpstr>
      <vt:lpstr>Présentation PowerPoint</vt:lpstr>
      <vt:lpstr>Présentation PowerPoint</vt:lpstr>
      <vt:lpstr>Présentation PowerPoint</vt:lpstr>
      <vt:lpstr>Présentation PowerPoint</vt:lpstr>
      <vt:lpstr>Direction RH est à votre disposition pour toute précision et pour vous accompagner dans vos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Serge</cp:lastModifiedBy>
  <cp:revision>202</cp:revision>
  <dcterms:created xsi:type="dcterms:W3CDTF">2021-09-12T15:46:20Z</dcterms:created>
  <dcterms:modified xsi:type="dcterms:W3CDTF">2025-06-30T11:39:51Z</dcterms:modified>
</cp:coreProperties>
</file>